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50" r:id="rId1"/>
  </p:sldMasterIdLst>
  <p:notesMasterIdLst>
    <p:notesMasterId r:id="rId94"/>
  </p:notesMasterIdLst>
  <p:sldIdLst>
    <p:sldId id="256" r:id="rId2"/>
    <p:sldId id="258" r:id="rId3"/>
    <p:sldId id="265" r:id="rId4"/>
    <p:sldId id="266" r:id="rId5"/>
    <p:sldId id="267" r:id="rId6"/>
    <p:sldId id="268" r:id="rId7"/>
    <p:sldId id="269" r:id="rId8"/>
    <p:sldId id="270" r:id="rId9"/>
    <p:sldId id="277" r:id="rId10"/>
    <p:sldId id="278" r:id="rId11"/>
    <p:sldId id="279" r:id="rId12"/>
    <p:sldId id="280" r:id="rId13"/>
    <p:sldId id="281" r:id="rId14"/>
    <p:sldId id="282" r:id="rId15"/>
    <p:sldId id="284" r:id="rId16"/>
    <p:sldId id="285" r:id="rId17"/>
    <p:sldId id="286" r:id="rId18"/>
    <p:sldId id="290" r:id="rId19"/>
    <p:sldId id="291" r:id="rId20"/>
    <p:sldId id="292" r:id="rId21"/>
    <p:sldId id="293" r:id="rId22"/>
    <p:sldId id="294" r:id="rId23"/>
    <p:sldId id="295" r:id="rId24"/>
    <p:sldId id="298" r:id="rId25"/>
    <p:sldId id="299" r:id="rId26"/>
    <p:sldId id="300" r:id="rId27"/>
    <p:sldId id="301" r:id="rId28"/>
    <p:sldId id="302" r:id="rId29"/>
    <p:sldId id="303" r:id="rId30"/>
    <p:sldId id="304" r:id="rId31"/>
    <p:sldId id="395" r:id="rId32"/>
    <p:sldId id="307" r:id="rId33"/>
    <p:sldId id="308" r:id="rId34"/>
    <p:sldId id="309" r:id="rId35"/>
    <p:sldId id="310" r:id="rId36"/>
    <p:sldId id="311" r:id="rId37"/>
    <p:sldId id="312" r:id="rId38"/>
    <p:sldId id="396" r:id="rId39"/>
    <p:sldId id="313" r:id="rId40"/>
    <p:sldId id="316" r:id="rId41"/>
    <p:sldId id="317" r:id="rId42"/>
    <p:sldId id="318" r:id="rId43"/>
    <p:sldId id="319" r:id="rId44"/>
    <p:sldId id="320" r:id="rId45"/>
    <p:sldId id="328" r:id="rId46"/>
    <p:sldId id="329" r:id="rId47"/>
    <p:sldId id="330" r:id="rId48"/>
    <p:sldId id="331" r:id="rId49"/>
    <p:sldId id="332" r:id="rId50"/>
    <p:sldId id="333" r:id="rId51"/>
    <p:sldId id="334" r:id="rId52"/>
    <p:sldId id="335" r:id="rId53"/>
    <p:sldId id="336" r:id="rId54"/>
    <p:sldId id="339" r:id="rId55"/>
    <p:sldId id="340" r:id="rId56"/>
    <p:sldId id="341" r:id="rId57"/>
    <p:sldId id="348" r:id="rId58"/>
    <p:sldId id="349" r:id="rId59"/>
    <p:sldId id="350" r:id="rId60"/>
    <p:sldId id="351" r:id="rId61"/>
    <p:sldId id="352" r:id="rId62"/>
    <p:sldId id="358" r:id="rId63"/>
    <p:sldId id="359" r:id="rId64"/>
    <p:sldId id="360" r:id="rId65"/>
    <p:sldId id="361" r:id="rId66"/>
    <p:sldId id="362" r:id="rId67"/>
    <p:sldId id="363" r:id="rId68"/>
    <p:sldId id="364" r:id="rId69"/>
    <p:sldId id="365" r:id="rId70"/>
    <p:sldId id="366" r:id="rId71"/>
    <p:sldId id="367" r:id="rId72"/>
    <p:sldId id="368" r:id="rId73"/>
    <p:sldId id="369" r:id="rId74"/>
    <p:sldId id="370" r:id="rId75"/>
    <p:sldId id="371" r:id="rId76"/>
    <p:sldId id="372" r:id="rId77"/>
    <p:sldId id="376" r:id="rId78"/>
    <p:sldId id="377" r:id="rId79"/>
    <p:sldId id="397" r:id="rId80"/>
    <p:sldId id="378" r:id="rId81"/>
    <p:sldId id="379" r:id="rId82"/>
    <p:sldId id="380" r:id="rId83"/>
    <p:sldId id="381" r:id="rId84"/>
    <p:sldId id="382" r:id="rId85"/>
    <p:sldId id="383" r:id="rId86"/>
    <p:sldId id="389" r:id="rId87"/>
    <p:sldId id="390" r:id="rId88"/>
    <p:sldId id="391" r:id="rId89"/>
    <p:sldId id="398" r:id="rId90"/>
    <p:sldId id="392" r:id="rId91"/>
    <p:sldId id="393" r:id="rId92"/>
    <p:sldId id="394" r:id="rId93"/>
  </p:sldIdLst>
  <p:sldSz cx="9144000" cy="6858000" type="screen4x3"/>
  <p:notesSz cx="6858000" cy="9144000"/>
  <p:defaultTextStyle>
    <a:defPPr>
      <a:defRPr lang="en-US"/>
    </a:defPPr>
    <a:lvl1pPr algn="r" rtl="0" fontAlgn="base">
      <a:spcBef>
        <a:spcPct val="0"/>
      </a:spcBef>
      <a:spcAft>
        <a:spcPct val="0"/>
      </a:spcAft>
      <a:defRPr kern="1200">
        <a:solidFill>
          <a:schemeClr val="tx1"/>
        </a:solidFill>
        <a:latin typeface="Arial" charset="0"/>
        <a:ea typeface="+mn-ea"/>
        <a:cs typeface="+mn-cs"/>
      </a:defRPr>
    </a:lvl1pPr>
    <a:lvl2pPr marL="457200" algn="r" rtl="0" fontAlgn="base">
      <a:spcBef>
        <a:spcPct val="0"/>
      </a:spcBef>
      <a:spcAft>
        <a:spcPct val="0"/>
      </a:spcAft>
      <a:defRPr kern="1200">
        <a:solidFill>
          <a:schemeClr val="tx1"/>
        </a:solidFill>
        <a:latin typeface="Arial" charset="0"/>
        <a:ea typeface="+mn-ea"/>
        <a:cs typeface="+mn-cs"/>
      </a:defRPr>
    </a:lvl2pPr>
    <a:lvl3pPr marL="914400" algn="r" rtl="0" fontAlgn="base">
      <a:spcBef>
        <a:spcPct val="0"/>
      </a:spcBef>
      <a:spcAft>
        <a:spcPct val="0"/>
      </a:spcAft>
      <a:defRPr kern="1200">
        <a:solidFill>
          <a:schemeClr val="tx1"/>
        </a:solidFill>
        <a:latin typeface="Arial" charset="0"/>
        <a:ea typeface="+mn-ea"/>
        <a:cs typeface="+mn-cs"/>
      </a:defRPr>
    </a:lvl3pPr>
    <a:lvl4pPr marL="1371600" algn="r" rtl="0" fontAlgn="base">
      <a:spcBef>
        <a:spcPct val="0"/>
      </a:spcBef>
      <a:spcAft>
        <a:spcPct val="0"/>
      </a:spcAft>
      <a:defRPr kern="1200">
        <a:solidFill>
          <a:schemeClr val="tx1"/>
        </a:solidFill>
        <a:latin typeface="Arial" charset="0"/>
        <a:ea typeface="+mn-ea"/>
        <a:cs typeface="+mn-cs"/>
      </a:defRPr>
    </a:lvl4pPr>
    <a:lvl5pPr marL="1828800" algn="r"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1008">
          <p15:clr>
            <a:srgbClr val="A4A3A4"/>
          </p15:clr>
        </p15:guide>
        <p15:guide id="2" pos="288">
          <p15:clr>
            <a:srgbClr val="A4A3A4"/>
          </p15:clr>
        </p15:guide>
        <p15:guide id="3" pos="5424">
          <p15:clr>
            <a:srgbClr val="A4A3A4"/>
          </p15:clr>
        </p15:guide>
        <p15:guide id="4" pos="3002">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ryan Gambrel" initials="BG" lastIdx="1"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BA1419"/>
    <a:srgbClr val="0072C6"/>
    <a:srgbClr val="0000FF"/>
    <a:srgbClr val="000066"/>
    <a:srgbClr val="0000CC"/>
    <a:srgbClr val="DECDC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173" autoAdjust="0"/>
    <p:restoredTop sz="90603" autoAdjust="0"/>
  </p:normalViewPr>
  <p:slideViewPr>
    <p:cSldViewPr>
      <p:cViewPr varScale="1">
        <p:scale>
          <a:sx n="100" d="100"/>
          <a:sy n="100" d="100"/>
        </p:scale>
        <p:origin x="2148" y="84"/>
      </p:cViewPr>
      <p:guideLst>
        <p:guide orient="horz" pos="1008"/>
        <p:guide pos="288"/>
        <p:guide pos="5424"/>
        <p:guide pos="3002"/>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97"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commentAuthors" Target="commentAuthor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notesMaster" Target="notesMasters/notesMaster1.xml"/><Relationship Id="rId9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pPr>
              <a:defRPr/>
            </a:pPr>
            <a:fld id="{0280ED1C-4248-4D12-A428-232B8B03309D}" type="datetimeFigureOut">
              <a:rPr lang="en-US"/>
              <a:pPr>
                <a:defRPr/>
              </a:pPr>
              <a:t>4/8/2016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wrap="square" lIns="91440" tIns="45720" rIns="91440" bIns="45720" numCol="1" anchor="t" anchorCtr="0" compatLnSpc="1">
            <a:prstTxWarp prst="textNoShape">
              <a:avLst/>
            </a:prstTxWarp>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pPr>
              <a:defRPr/>
            </a:pPr>
            <a:fld id="{428BCDC7-795C-45EE-A9AA-E637D7416180}" type="slidenum">
              <a:rPr lang="en-US"/>
              <a:pPr>
                <a:defRPr/>
              </a:pPr>
              <a:t>‹#›</a:t>
            </a:fld>
            <a:endParaRPr lang="en-US"/>
          </a:p>
        </p:txBody>
      </p:sp>
    </p:spTree>
    <p:extLst>
      <p:ext uri="{BB962C8B-B14F-4D97-AF65-F5344CB8AC3E}">
        <p14:creationId xmlns:p14="http://schemas.microsoft.com/office/powerpoint/2010/main" val="159467439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51203"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spcBef>
                <a:spcPct val="0"/>
              </a:spcBef>
            </a:pPr>
            <a:endParaRPr lang="en-US"/>
          </a:p>
        </p:txBody>
      </p:sp>
      <p:sp>
        <p:nvSpPr>
          <p:cNvPr id="51204"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r" eaLnBrk="0" fontAlgn="base" hangingPunct="0">
              <a:spcBef>
                <a:spcPct val="0"/>
              </a:spcBef>
              <a:spcAft>
                <a:spcPct val="0"/>
              </a:spcAft>
              <a:defRPr>
                <a:solidFill>
                  <a:schemeClr val="tx1"/>
                </a:solidFill>
                <a:latin typeface="Arial" charset="0"/>
              </a:defRPr>
            </a:lvl6pPr>
            <a:lvl7pPr marL="2971800" indent="-228600" algn="r" eaLnBrk="0" fontAlgn="base" hangingPunct="0">
              <a:spcBef>
                <a:spcPct val="0"/>
              </a:spcBef>
              <a:spcAft>
                <a:spcPct val="0"/>
              </a:spcAft>
              <a:defRPr>
                <a:solidFill>
                  <a:schemeClr val="tx1"/>
                </a:solidFill>
                <a:latin typeface="Arial" charset="0"/>
              </a:defRPr>
            </a:lvl7pPr>
            <a:lvl8pPr marL="3429000" indent="-228600" algn="r" eaLnBrk="0" fontAlgn="base" hangingPunct="0">
              <a:spcBef>
                <a:spcPct val="0"/>
              </a:spcBef>
              <a:spcAft>
                <a:spcPct val="0"/>
              </a:spcAft>
              <a:defRPr>
                <a:solidFill>
                  <a:schemeClr val="tx1"/>
                </a:solidFill>
                <a:latin typeface="Arial" charset="0"/>
              </a:defRPr>
            </a:lvl8pPr>
            <a:lvl9pPr marL="3886200" indent="-228600" algn="r" eaLnBrk="0" fontAlgn="base" hangingPunct="0">
              <a:spcBef>
                <a:spcPct val="0"/>
              </a:spcBef>
              <a:spcAft>
                <a:spcPct val="0"/>
              </a:spcAft>
              <a:defRPr>
                <a:solidFill>
                  <a:schemeClr val="tx1"/>
                </a:solidFill>
                <a:latin typeface="Arial" charset="0"/>
              </a:defRPr>
            </a:lvl9pPr>
          </a:lstStyle>
          <a:p>
            <a:pPr eaLnBrk="1" hangingPunct="1"/>
            <a:fld id="{2DBF21D6-1232-4A45-9874-F1E25BDAB220}" type="slidenum">
              <a:rPr lang="en-US" smtClean="0"/>
              <a:pPr eaLnBrk="1" hangingPunct="1"/>
              <a:t>1</a:t>
            </a:fld>
            <a:endParaRPr lang="en-US"/>
          </a:p>
        </p:txBody>
      </p:sp>
    </p:spTree>
    <p:extLst>
      <p:ext uri="{BB962C8B-B14F-4D97-AF65-F5344CB8AC3E}">
        <p14:creationId xmlns:p14="http://schemas.microsoft.com/office/powerpoint/2010/main" val="17857179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cs-CZ" sz="1200" b="0" i="0" u="none" strike="noStrike" baseline="0">
                <a:solidFill>
                  <a:srgbClr val="000000"/>
                </a:solidFill>
                <a:latin typeface="Segoe"/>
                <a:ea typeface="ＭＳ ゴシック"/>
              </a:rPr>
              <a:t>(You may have a different name, depending on how many controls you have had and removed previously on the form.)</a:t>
            </a:r>
            <a:endParaRPr lang="en-US"/>
          </a:p>
        </p:txBody>
      </p:sp>
      <p:sp>
        <p:nvSpPr>
          <p:cNvPr id="4" name="Slide Number Placeholder 3"/>
          <p:cNvSpPr>
            <a:spLocks noGrp="1"/>
          </p:cNvSpPr>
          <p:nvPr>
            <p:ph type="sldNum" sz="quarter" idx="10"/>
          </p:nvPr>
        </p:nvSpPr>
        <p:spPr/>
        <p:txBody>
          <a:bodyPr/>
          <a:lstStyle/>
          <a:p>
            <a:pPr>
              <a:defRPr/>
            </a:pPr>
            <a:fld id="{428BCDC7-795C-45EE-A9AA-E637D7416180}" type="slidenum">
              <a:rPr lang="en-US"/>
              <a:pPr>
                <a:defRPr/>
              </a:pPr>
              <a:t>41</a:t>
            </a:fld>
            <a:endParaRPr lang="en-US"/>
          </a:p>
        </p:txBody>
      </p:sp>
    </p:spTree>
    <p:extLst>
      <p:ext uri="{BB962C8B-B14F-4D97-AF65-F5344CB8AC3E}">
        <p14:creationId xmlns:p14="http://schemas.microsoft.com/office/powerpoint/2010/main" val="37817302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914400" rtl="0" eaLnBrk="0" fontAlgn="base" latinLnBrk="0" hangingPunct="0">
              <a:lnSpc>
                <a:spcPct val="100000"/>
              </a:lnSpc>
              <a:spcBef>
                <a:spcPct val="30000"/>
              </a:spcBef>
              <a:spcAft>
                <a:spcPct val="0"/>
              </a:spcAft>
              <a:buClrTx/>
              <a:buSzTx/>
              <a:buFontTx/>
              <a:buNone/>
              <a:tabLst/>
              <a:defRPr/>
            </a:pPr>
            <a:r>
              <a:rPr lang="cs-CZ" b="0" i="0" u="none" strike="noStrike" baseline="0">
                <a:latin typeface="Segoe"/>
                <a:ea typeface="ＭＳ ゴシック"/>
              </a:rPr>
              <a:t>Take Note: The process for adding a background image to a form or a report is the same. Once shown how to add a background image to a form, you can add a background image to a report in the same manner.</a:t>
            </a:r>
            <a:endParaRPr lang="cs-CZ" b="0" i="0" u="none" strike="noStrike" baseline="0">
              <a:latin typeface="AGaramond-RegularSC"/>
              <a:ea typeface="ＭＳ ゴシック"/>
            </a:endParaRPr>
          </a:p>
          <a:p>
            <a:endParaRPr lang="en-US"/>
          </a:p>
        </p:txBody>
      </p:sp>
      <p:sp>
        <p:nvSpPr>
          <p:cNvPr id="4" name="Slide Number Placeholder 3"/>
          <p:cNvSpPr>
            <a:spLocks noGrp="1"/>
          </p:cNvSpPr>
          <p:nvPr>
            <p:ph type="sldNum" sz="quarter" idx="10"/>
          </p:nvPr>
        </p:nvSpPr>
        <p:spPr/>
        <p:txBody>
          <a:bodyPr/>
          <a:lstStyle/>
          <a:p>
            <a:pPr>
              <a:defRPr/>
            </a:pPr>
            <a:fld id="{428BCDC7-795C-45EE-A9AA-E637D7416180}" type="slidenum">
              <a:rPr lang="en-US"/>
              <a:pPr>
                <a:defRPr/>
              </a:pPr>
              <a:t>53</a:t>
            </a:fld>
            <a:endParaRPr lang="en-US"/>
          </a:p>
        </p:txBody>
      </p:sp>
    </p:spTree>
    <p:extLst>
      <p:ext uri="{BB962C8B-B14F-4D97-AF65-F5344CB8AC3E}">
        <p14:creationId xmlns:p14="http://schemas.microsoft.com/office/powerpoint/2010/main" val="22515806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914400" rtl="0" eaLnBrk="0" fontAlgn="base" latinLnBrk="0" hangingPunct="0">
              <a:lnSpc>
                <a:spcPct val="100000"/>
              </a:lnSpc>
              <a:spcBef>
                <a:spcPct val="30000"/>
              </a:spcBef>
              <a:spcAft>
                <a:spcPct val="0"/>
              </a:spcAft>
              <a:buClrTx/>
              <a:buSzTx/>
              <a:buFontTx/>
              <a:buNone/>
              <a:tabLst/>
              <a:defRPr/>
            </a:pPr>
            <a:r>
              <a:rPr lang="cs-CZ" b="0" i="0" u="none" strike="noStrike" baseline="0">
                <a:latin typeface="Segoe"/>
                <a:ea typeface="ＭＳ ゴシック"/>
              </a:rPr>
              <a:t>Take Note: If the In Production text within the label is partially hidden, switch to Design view and select the In Production control and label. On the ARRANGE tab, in the Position group, click the Control Margins button and select None from the menu, then SAVE the report.</a:t>
            </a:r>
          </a:p>
          <a:p>
            <a:pPr marL="0" marR="0" lvl="2" indent="0" algn="l" defTabSz="914400" rtl="0" eaLnBrk="0" fontAlgn="base" latinLnBrk="0" hangingPunct="0">
              <a:lnSpc>
                <a:spcPct val="100000"/>
              </a:lnSpc>
              <a:spcBef>
                <a:spcPct val="30000"/>
              </a:spcBef>
              <a:spcAft>
                <a:spcPct val="0"/>
              </a:spcAft>
              <a:buClrTx/>
              <a:buSzTx/>
              <a:buFontTx/>
              <a:buNone/>
              <a:tabLst/>
              <a:defRPr/>
            </a:pPr>
            <a:r>
              <a:rPr lang="cs-CZ" b="0" i="0" u="none" strike="noStrike" baseline="0">
                <a:latin typeface="Segoe"/>
                <a:ea typeface="ＭＳ ゴシック"/>
              </a:rPr>
              <a:t>Take Note: To select multiple controls, hold down the Shift key and then click the controls.</a:t>
            </a:r>
            <a:endParaRPr lang="cs-CZ" b="0" i="0" u="none" strike="noStrike" baseline="0">
              <a:latin typeface="AGaramond-RegularSC"/>
              <a:ea typeface="ＭＳ ゴシック"/>
            </a:endParaRPr>
          </a:p>
          <a:p>
            <a:endParaRPr lang="en-US"/>
          </a:p>
        </p:txBody>
      </p:sp>
      <p:sp>
        <p:nvSpPr>
          <p:cNvPr id="4" name="Slide Number Placeholder 3"/>
          <p:cNvSpPr>
            <a:spLocks noGrp="1"/>
          </p:cNvSpPr>
          <p:nvPr>
            <p:ph type="sldNum" sz="quarter" idx="10"/>
          </p:nvPr>
        </p:nvSpPr>
        <p:spPr/>
        <p:txBody>
          <a:bodyPr/>
          <a:lstStyle/>
          <a:p>
            <a:pPr>
              <a:defRPr/>
            </a:pPr>
            <a:fld id="{428BCDC7-795C-45EE-A9AA-E637D7416180}" type="slidenum">
              <a:rPr lang="en-US"/>
              <a:pPr>
                <a:defRPr/>
              </a:pPr>
              <a:t>68</a:t>
            </a:fld>
            <a:endParaRPr lang="en-US"/>
          </a:p>
        </p:txBody>
      </p:sp>
    </p:spTree>
    <p:extLst>
      <p:ext uri="{BB962C8B-B14F-4D97-AF65-F5344CB8AC3E}">
        <p14:creationId xmlns:p14="http://schemas.microsoft.com/office/powerpoint/2010/main" val="36784915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914400" rtl="0" eaLnBrk="0" fontAlgn="base" latinLnBrk="0" hangingPunct="0">
              <a:lnSpc>
                <a:spcPct val="100000"/>
              </a:lnSpc>
              <a:spcBef>
                <a:spcPct val="30000"/>
              </a:spcBef>
              <a:spcAft>
                <a:spcPct val="0"/>
              </a:spcAft>
              <a:buClrTx/>
              <a:buSzTx/>
              <a:buFontTx/>
              <a:buNone/>
              <a:tabLst/>
              <a:defRPr/>
            </a:pPr>
            <a:r>
              <a:rPr lang="cs-CZ" b="0" i="0" u="none" strike="noStrike" baseline="0">
                <a:solidFill>
                  <a:srgbClr val="000000"/>
                </a:solidFill>
                <a:latin typeface="Segoe"/>
                <a:ea typeface="ＭＳ ゴシック"/>
              </a:rPr>
              <a:t>Take Note: Access automatically creates a new column of placeholders in a layout when a field control is horizontally split and another field control is dragged into the placeholder created next to the horizontally split field control.</a:t>
            </a:r>
            <a:endParaRPr lang="cs-CZ" b="0" i="0" u="none" strike="noStrike" baseline="0">
              <a:solidFill>
                <a:srgbClr val="000000"/>
              </a:solidFill>
              <a:latin typeface="AGaramond-RegularSC"/>
              <a:ea typeface="ＭＳ ゴシック"/>
            </a:endParaRPr>
          </a:p>
          <a:p>
            <a:endParaRPr lang="en-US"/>
          </a:p>
        </p:txBody>
      </p:sp>
      <p:sp>
        <p:nvSpPr>
          <p:cNvPr id="4" name="Slide Number Placeholder 3"/>
          <p:cNvSpPr>
            <a:spLocks noGrp="1"/>
          </p:cNvSpPr>
          <p:nvPr>
            <p:ph type="sldNum" sz="quarter" idx="10"/>
          </p:nvPr>
        </p:nvSpPr>
        <p:spPr/>
        <p:txBody>
          <a:bodyPr/>
          <a:lstStyle/>
          <a:p>
            <a:pPr>
              <a:defRPr/>
            </a:pPr>
            <a:fld id="{428BCDC7-795C-45EE-A9AA-E637D7416180}" type="slidenum">
              <a:rPr lang="en-US"/>
              <a:pPr>
                <a:defRPr/>
              </a:pPr>
              <a:t>70</a:t>
            </a:fld>
            <a:endParaRPr lang="en-US"/>
          </a:p>
        </p:txBody>
      </p:sp>
    </p:spTree>
    <p:extLst>
      <p:ext uri="{BB962C8B-B14F-4D97-AF65-F5344CB8AC3E}">
        <p14:creationId xmlns:p14="http://schemas.microsoft.com/office/powerpoint/2010/main" val="26716270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914400" rtl="0" eaLnBrk="0" fontAlgn="base" latinLnBrk="0" hangingPunct="0">
              <a:lnSpc>
                <a:spcPct val="100000"/>
              </a:lnSpc>
              <a:spcBef>
                <a:spcPct val="30000"/>
              </a:spcBef>
              <a:spcAft>
                <a:spcPct val="0"/>
              </a:spcAft>
              <a:buClrTx/>
              <a:buSzTx/>
              <a:buFontTx/>
              <a:buNone/>
              <a:tabLst/>
              <a:defRPr/>
            </a:pPr>
            <a:r>
              <a:rPr lang="cs-CZ" b="0" i="0" u="none" strike="noStrike" baseline="0">
                <a:solidFill>
                  <a:srgbClr val="000000"/>
                </a:solidFill>
                <a:latin typeface="Segoe"/>
                <a:ea typeface="ＭＳ ゴシック"/>
              </a:rPr>
              <a:t>Take Note: In Layout view, you can also use the tools on the ARRANGE tab to arrange controls within a layout for both forms and reports.</a:t>
            </a:r>
            <a:endParaRPr lang="cs-CZ" b="0" i="0" u="none" strike="noStrike" baseline="0">
              <a:solidFill>
                <a:srgbClr val="000000"/>
              </a:solidFill>
              <a:latin typeface="Frutiger-Bold"/>
              <a:ea typeface="Frutiger-Bold"/>
            </a:endParaRPr>
          </a:p>
          <a:p>
            <a:endParaRPr lang="en-US"/>
          </a:p>
        </p:txBody>
      </p:sp>
      <p:sp>
        <p:nvSpPr>
          <p:cNvPr id="4" name="Slide Number Placeholder 3"/>
          <p:cNvSpPr>
            <a:spLocks noGrp="1"/>
          </p:cNvSpPr>
          <p:nvPr>
            <p:ph type="sldNum" sz="quarter" idx="10"/>
          </p:nvPr>
        </p:nvSpPr>
        <p:spPr/>
        <p:txBody>
          <a:bodyPr/>
          <a:lstStyle/>
          <a:p>
            <a:pPr>
              <a:defRPr/>
            </a:pPr>
            <a:fld id="{428BCDC7-795C-45EE-A9AA-E637D7416180}" type="slidenum">
              <a:rPr lang="en-US"/>
              <a:pPr>
                <a:defRPr/>
              </a:pPr>
              <a:t>74</a:t>
            </a:fld>
            <a:endParaRPr lang="en-US"/>
          </a:p>
        </p:txBody>
      </p:sp>
    </p:spTree>
    <p:extLst>
      <p:ext uri="{BB962C8B-B14F-4D97-AF65-F5344CB8AC3E}">
        <p14:creationId xmlns:p14="http://schemas.microsoft.com/office/powerpoint/2010/main" val="21635918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914400" rtl="0" eaLnBrk="0" fontAlgn="base" latinLnBrk="0" hangingPunct="0">
              <a:lnSpc>
                <a:spcPct val="100000"/>
              </a:lnSpc>
              <a:spcBef>
                <a:spcPct val="30000"/>
              </a:spcBef>
              <a:spcAft>
                <a:spcPct val="0"/>
              </a:spcAft>
              <a:buClrTx/>
              <a:buSzTx/>
              <a:buFontTx/>
              <a:buNone/>
              <a:tabLst/>
              <a:defRPr/>
            </a:pPr>
            <a:r>
              <a:rPr lang="en-US" b="0" i="0" u="none" strike="noStrike" baseline="0">
                <a:solidFill>
                  <a:srgbClr val="000000"/>
                </a:solidFill>
                <a:latin typeface="Segoe"/>
                <a:ea typeface="ＭＳ ゴシック"/>
              </a:rPr>
              <a:t>Take Note: Throughout this lesson you will see information that appears in black text within brackets, such as [Press Enter], or [your e-mail address]. The information contained in the brackets is intended to be directions for you rather than something you actually type word-for-word. It will instruct you to perform an action or substitute text. Do not type the actual text that appears within brackets.</a:t>
            </a:r>
          </a:p>
          <a:p>
            <a:endParaRPr lang="en-US"/>
          </a:p>
        </p:txBody>
      </p:sp>
      <p:sp>
        <p:nvSpPr>
          <p:cNvPr id="4" name="Slide Number Placeholder 3"/>
          <p:cNvSpPr>
            <a:spLocks noGrp="1"/>
          </p:cNvSpPr>
          <p:nvPr>
            <p:ph type="sldNum" sz="quarter" idx="10"/>
          </p:nvPr>
        </p:nvSpPr>
        <p:spPr/>
        <p:txBody>
          <a:bodyPr/>
          <a:lstStyle/>
          <a:p>
            <a:pPr>
              <a:defRPr/>
            </a:pPr>
            <a:fld id="{428BCDC7-795C-45EE-A9AA-E637D7416180}" type="slidenum">
              <a:rPr lang="en-US"/>
              <a:pPr>
                <a:defRPr/>
              </a:pPr>
              <a:t>4</a:t>
            </a:fld>
            <a:endParaRPr lang="en-US"/>
          </a:p>
        </p:txBody>
      </p:sp>
    </p:spTree>
    <p:extLst>
      <p:ext uri="{BB962C8B-B14F-4D97-AF65-F5344CB8AC3E}">
        <p14:creationId xmlns:p14="http://schemas.microsoft.com/office/powerpoint/2010/main" val="9249567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914400" rtl="0" eaLnBrk="0" fontAlgn="base" latinLnBrk="0" hangingPunct="0">
              <a:lnSpc>
                <a:spcPct val="100000"/>
              </a:lnSpc>
              <a:spcBef>
                <a:spcPct val="30000"/>
              </a:spcBef>
              <a:spcAft>
                <a:spcPct val="0"/>
              </a:spcAft>
              <a:buClrTx/>
              <a:buSzTx/>
              <a:buFontTx/>
              <a:buNone/>
              <a:tabLst/>
              <a:defRPr/>
            </a:pPr>
            <a:r>
              <a:rPr lang="en-US" b="0" i="0" u="none" strike="noStrike" baseline="0">
                <a:solidFill>
                  <a:srgbClr val="000000"/>
                </a:solidFill>
                <a:latin typeface="Segoe"/>
                <a:ea typeface="ＭＳ ゴシック"/>
              </a:rPr>
              <a:t>Another Way: You can also use the arrow keys on the keyboard to move a control after it has been selected.</a:t>
            </a:r>
            <a:endParaRPr lang="en-US" b="0" i="0" u="none" strike="noStrike" baseline="0">
              <a:solidFill>
                <a:srgbClr val="000000"/>
              </a:solidFill>
              <a:latin typeface="Frutiger-Bold"/>
              <a:ea typeface="Frutiger-Bold"/>
            </a:endParaRPr>
          </a:p>
          <a:p>
            <a:endParaRPr lang="en-US"/>
          </a:p>
        </p:txBody>
      </p:sp>
      <p:sp>
        <p:nvSpPr>
          <p:cNvPr id="4" name="Slide Number Placeholder 3"/>
          <p:cNvSpPr>
            <a:spLocks noGrp="1"/>
          </p:cNvSpPr>
          <p:nvPr>
            <p:ph type="sldNum" sz="quarter" idx="10"/>
          </p:nvPr>
        </p:nvSpPr>
        <p:spPr/>
        <p:txBody>
          <a:bodyPr/>
          <a:lstStyle/>
          <a:p>
            <a:pPr>
              <a:defRPr/>
            </a:pPr>
            <a:fld id="{428BCDC7-795C-45EE-A9AA-E637D7416180}" type="slidenum">
              <a:rPr lang="en-US"/>
              <a:pPr>
                <a:defRPr/>
              </a:pPr>
              <a:t>12</a:t>
            </a:fld>
            <a:endParaRPr lang="en-US"/>
          </a:p>
        </p:txBody>
      </p:sp>
    </p:spTree>
    <p:extLst>
      <p:ext uri="{BB962C8B-B14F-4D97-AF65-F5344CB8AC3E}">
        <p14:creationId xmlns:p14="http://schemas.microsoft.com/office/powerpoint/2010/main" val="18018061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0" fontAlgn="base" latinLnBrk="0" hangingPunct="0">
              <a:lnSpc>
                <a:spcPct val="100000"/>
              </a:lnSpc>
              <a:spcBef>
                <a:spcPct val="30000"/>
              </a:spcBef>
              <a:spcAft>
                <a:spcPct val="0"/>
              </a:spcAft>
              <a:buClrTx/>
              <a:buSzTx/>
              <a:buFontTx/>
              <a:buNone/>
              <a:tabLst/>
              <a:defRPr/>
            </a:pPr>
            <a:r>
              <a:rPr lang="en-US" b="0" i="0" u="none" strike="noStrike" baseline="0">
                <a:latin typeface="Segoe"/>
                <a:ea typeface="ＭＳ ゴシック"/>
              </a:rPr>
              <a:t>If you need to move the control, select it and move the mouse pointer over the selection border until it appears as a four-sided pointer, then click and drag it to the appropriate location. Notice that the word Unbound is shown in the control and the word Text and a number (depending on the number of controls you have created in this session) appear in the label.</a:t>
            </a:r>
            <a:endParaRPr lang="en-US" b="0" i="0" u="none" strike="noStrike" baseline="0">
              <a:latin typeface="Univers-Light"/>
              <a:ea typeface="Univers-Light"/>
            </a:endParaRPr>
          </a:p>
          <a:p>
            <a:endParaRPr lang="en-US"/>
          </a:p>
        </p:txBody>
      </p:sp>
      <p:sp>
        <p:nvSpPr>
          <p:cNvPr id="4" name="Slide Number Placeholder 3"/>
          <p:cNvSpPr>
            <a:spLocks noGrp="1"/>
          </p:cNvSpPr>
          <p:nvPr>
            <p:ph type="sldNum" sz="quarter" idx="10"/>
          </p:nvPr>
        </p:nvSpPr>
        <p:spPr/>
        <p:txBody>
          <a:bodyPr/>
          <a:lstStyle/>
          <a:p>
            <a:pPr>
              <a:defRPr/>
            </a:pPr>
            <a:fld id="{428BCDC7-795C-45EE-A9AA-E637D7416180}" type="slidenum">
              <a:rPr lang="en-US"/>
              <a:pPr>
                <a:defRPr/>
              </a:pPr>
              <a:t>14</a:t>
            </a:fld>
            <a:endParaRPr lang="en-US"/>
          </a:p>
        </p:txBody>
      </p:sp>
    </p:spTree>
    <p:extLst>
      <p:ext uri="{BB962C8B-B14F-4D97-AF65-F5344CB8AC3E}">
        <p14:creationId xmlns:p14="http://schemas.microsoft.com/office/powerpoint/2010/main" val="32928335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914400" rtl="0" eaLnBrk="0" fontAlgn="base" latinLnBrk="0" hangingPunct="0">
              <a:lnSpc>
                <a:spcPct val="100000"/>
              </a:lnSpc>
              <a:spcBef>
                <a:spcPct val="30000"/>
              </a:spcBef>
              <a:spcAft>
                <a:spcPct val="0"/>
              </a:spcAft>
              <a:buClrTx/>
              <a:buSzTx/>
              <a:buFontTx/>
              <a:buNone/>
              <a:tabLst/>
              <a:defRPr/>
            </a:pPr>
            <a:r>
              <a:rPr lang="en-US" b="0" i="0" u="none" strike="noStrike" baseline="0">
                <a:solidFill>
                  <a:srgbClr val="000000"/>
                </a:solidFill>
                <a:latin typeface="Segoe"/>
                <a:ea typeface="ＭＳ ゴシック"/>
              </a:rPr>
              <a:t>Take Note: The process for setting report control properties is the same for a form. Once shown how to set a report control property, you can set a form control property in the same manner.</a:t>
            </a:r>
            <a:endParaRPr lang="en-US" b="0" i="0" u="none" strike="noStrike" baseline="0">
              <a:solidFill>
                <a:srgbClr val="000000"/>
              </a:solidFill>
              <a:latin typeface="AGaramond-RegularSC"/>
              <a:ea typeface="AGaramond-RegularSC"/>
            </a:endParaRPr>
          </a:p>
          <a:p>
            <a:endParaRPr lang="en-US"/>
          </a:p>
        </p:txBody>
      </p:sp>
      <p:sp>
        <p:nvSpPr>
          <p:cNvPr id="4" name="Slide Number Placeholder 3"/>
          <p:cNvSpPr>
            <a:spLocks noGrp="1"/>
          </p:cNvSpPr>
          <p:nvPr>
            <p:ph type="sldNum" sz="quarter" idx="10"/>
          </p:nvPr>
        </p:nvSpPr>
        <p:spPr/>
        <p:txBody>
          <a:bodyPr/>
          <a:lstStyle/>
          <a:p>
            <a:pPr>
              <a:defRPr/>
            </a:pPr>
            <a:fld id="{428BCDC7-795C-45EE-A9AA-E637D7416180}" type="slidenum">
              <a:rPr lang="en-US"/>
              <a:pPr>
                <a:defRPr/>
              </a:pPr>
              <a:t>17</a:t>
            </a:fld>
            <a:endParaRPr lang="en-US"/>
          </a:p>
        </p:txBody>
      </p:sp>
    </p:spTree>
    <p:extLst>
      <p:ext uri="{BB962C8B-B14F-4D97-AF65-F5344CB8AC3E}">
        <p14:creationId xmlns:p14="http://schemas.microsoft.com/office/powerpoint/2010/main" val="7907758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914400" rtl="0" eaLnBrk="0" fontAlgn="base" latinLnBrk="0" hangingPunct="0">
              <a:lnSpc>
                <a:spcPct val="100000"/>
              </a:lnSpc>
              <a:spcBef>
                <a:spcPct val="30000"/>
              </a:spcBef>
              <a:spcAft>
                <a:spcPct val="0"/>
              </a:spcAft>
              <a:buClrTx/>
              <a:buSzTx/>
              <a:buFontTx/>
              <a:buNone/>
              <a:tabLst/>
              <a:defRPr/>
            </a:pPr>
            <a:r>
              <a:rPr lang="en-US" b="0" i="0" u="none" strike="noStrike" baseline="0">
                <a:latin typeface="Segoe"/>
                <a:ea typeface="ＭＳ ゴシック"/>
              </a:rPr>
              <a:t>Take Note: All the list items in the Expression Categories on your screen may not match exactly to the figure shown.</a:t>
            </a:r>
            <a:endParaRPr lang="en-US" b="0" i="0" u="none" strike="noStrike" baseline="0">
              <a:latin typeface="Times New Roman"/>
              <a:ea typeface="ＭＳ ゴシック"/>
            </a:endParaRPr>
          </a:p>
          <a:p>
            <a:endParaRPr lang="en-US"/>
          </a:p>
        </p:txBody>
      </p:sp>
      <p:sp>
        <p:nvSpPr>
          <p:cNvPr id="4" name="Slide Number Placeholder 3"/>
          <p:cNvSpPr>
            <a:spLocks noGrp="1"/>
          </p:cNvSpPr>
          <p:nvPr>
            <p:ph type="sldNum" sz="quarter" idx="10"/>
          </p:nvPr>
        </p:nvSpPr>
        <p:spPr/>
        <p:txBody>
          <a:bodyPr/>
          <a:lstStyle/>
          <a:p>
            <a:pPr>
              <a:defRPr/>
            </a:pPr>
            <a:fld id="{428BCDC7-795C-45EE-A9AA-E637D7416180}" type="slidenum">
              <a:rPr lang="en-US"/>
              <a:pPr>
                <a:defRPr/>
              </a:pPr>
              <a:t>20</a:t>
            </a:fld>
            <a:endParaRPr lang="en-US"/>
          </a:p>
        </p:txBody>
      </p:sp>
    </p:spTree>
    <p:extLst>
      <p:ext uri="{BB962C8B-B14F-4D97-AF65-F5344CB8AC3E}">
        <p14:creationId xmlns:p14="http://schemas.microsoft.com/office/powerpoint/2010/main" val="10897023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914400" rtl="0" eaLnBrk="0" fontAlgn="base" latinLnBrk="0" hangingPunct="0">
              <a:lnSpc>
                <a:spcPct val="100000"/>
              </a:lnSpc>
              <a:spcBef>
                <a:spcPct val="30000"/>
              </a:spcBef>
              <a:spcAft>
                <a:spcPct val="0"/>
              </a:spcAft>
              <a:buClrTx/>
              <a:buSzTx/>
              <a:buFontTx/>
              <a:buNone/>
              <a:tabLst/>
              <a:defRPr/>
            </a:pPr>
            <a:r>
              <a:rPr lang="en-US" b="0" i="0" u="none" strike="noStrike" baseline="0">
                <a:solidFill>
                  <a:srgbClr val="000000"/>
                </a:solidFill>
                <a:latin typeface="Segoe"/>
                <a:ea typeface="ＭＳ ゴシック"/>
              </a:rPr>
              <a:t>Take Note: It is often easiest to add and arrange all the bound controls first, and then add the unbound and calculated controls to complete the design of the report.</a:t>
            </a:r>
            <a:endParaRPr lang="en-US" b="0" i="0" u="none" strike="noStrike" baseline="0">
              <a:solidFill>
                <a:srgbClr val="000000"/>
              </a:solidFill>
              <a:latin typeface="Frutiger-Bold"/>
              <a:ea typeface="Frutiger-Bold"/>
            </a:endParaRPr>
          </a:p>
          <a:p>
            <a:endParaRPr lang="en-US"/>
          </a:p>
        </p:txBody>
      </p:sp>
      <p:sp>
        <p:nvSpPr>
          <p:cNvPr id="4" name="Slide Number Placeholder 3"/>
          <p:cNvSpPr>
            <a:spLocks noGrp="1"/>
          </p:cNvSpPr>
          <p:nvPr>
            <p:ph type="sldNum" sz="quarter" idx="10"/>
          </p:nvPr>
        </p:nvSpPr>
        <p:spPr/>
        <p:txBody>
          <a:bodyPr/>
          <a:lstStyle/>
          <a:p>
            <a:pPr>
              <a:defRPr/>
            </a:pPr>
            <a:fld id="{428BCDC7-795C-45EE-A9AA-E637D7416180}" type="slidenum">
              <a:rPr lang="en-US"/>
              <a:pPr>
                <a:defRPr/>
              </a:pPr>
              <a:t>23</a:t>
            </a:fld>
            <a:endParaRPr lang="en-US"/>
          </a:p>
        </p:txBody>
      </p:sp>
    </p:spTree>
    <p:extLst>
      <p:ext uri="{BB962C8B-B14F-4D97-AF65-F5344CB8AC3E}">
        <p14:creationId xmlns:p14="http://schemas.microsoft.com/office/powerpoint/2010/main" val="4815142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914400" rtl="0" eaLnBrk="0" fontAlgn="base" latinLnBrk="0" hangingPunct="0">
              <a:lnSpc>
                <a:spcPct val="100000"/>
              </a:lnSpc>
              <a:spcBef>
                <a:spcPct val="30000"/>
              </a:spcBef>
              <a:spcAft>
                <a:spcPct val="0"/>
              </a:spcAft>
              <a:buClrTx/>
              <a:buSzTx/>
              <a:buFontTx/>
              <a:buNone/>
              <a:tabLst/>
              <a:defRPr/>
            </a:pPr>
            <a:r>
              <a:rPr lang="cs-CZ" b="0" i="0" u="none" strike="noStrike" baseline="0">
                <a:solidFill>
                  <a:srgbClr val="000000"/>
                </a:solidFill>
                <a:latin typeface="Segoe"/>
                <a:ea typeface="ＭＳ ゴシック"/>
              </a:rPr>
              <a:t>Take Note: A combo box is also known as a drop-down control, because it is a combination of a text box with a list box that is hidden until you select the arrow next to the text box and it </a:t>
            </a:r>
            <a:r>
              <a:rPr lang="cs-CZ" b="0" i="1" u="none" strike="noStrike" baseline="0">
                <a:solidFill>
                  <a:srgbClr val="000000"/>
                </a:solidFill>
                <a:latin typeface="Segoe"/>
                <a:ea typeface="ＭＳ ゴシック"/>
              </a:rPr>
              <a:t>drops down</a:t>
            </a:r>
            <a:r>
              <a:rPr lang="cs-CZ" b="0" i="0" u="none" strike="noStrike" baseline="0">
                <a:solidFill>
                  <a:srgbClr val="000000"/>
                </a:solidFill>
                <a:latin typeface="Times New Roman"/>
                <a:ea typeface="ＭＳ ゴシック"/>
              </a:rPr>
              <a:t>.</a:t>
            </a:r>
          </a:p>
          <a:p>
            <a:endParaRPr lang="en-US"/>
          </a:p>
        </p:txBody>
      </p:sp>
      <p:sp>
        <p:nvSpPr>
          <p:cNvPr id="4" name="Slide Number Placeholder 3"/>
          <p:cNvSpPr>
            <a:spLocks noGrp="1"/>
          </p:cNvSpPr>
          <p:nvPr>
            <p:ph type="sldNum" sz="quarter" idx="10"/>
          </p:nvPr>
        </p:nvSpPr>
        <p:spPr/>
        <p:txBody>
          <a:bodyPr/>
          <a:lstStyle/>
          <a:p>
            <a:pPr>
              <a:defRPr/>
            </a:pPr>
            <a:fld id="{428BCDC7-795C-45EE-A9AA-E637D7416180}" type="slidenum">
              <a:rPr lang="en-US"/>
              <a:pPr>
                <a:defRPr/>
              </a:pPr>
              <a:t>30</a:t>
            </a:fld>
            <a:endParaRPr lang="en-US"/>
          </a:p>
        </p:txBody>
      </p:sp>
    </p:spTree>
    <p:extLst>
      <p:ext uri="{BB962C8B-B14F-4D97-AF65-F5344CB8AC3E}">
        <p14:creationId xmlns:p14="http://schemas.microsoft.com/office/powerpoint/2010/main" val="36286197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914400" rtl="0" eaLnBrk="0" fontAlgn="base" latinLnBrk="0" hangingPunct="0">
              <a:lnSpc>
                <a:spcPct val="100000"/>
              </a:lnSpc>
              <a:spcBef>
                <a:spcPct val="30000"/>
              </a:spcBef>
              <a:spcAft>
                <a:spcPct val="0"/>
              </a:spcAft>
              <a:buClrTx/>
              <a:buSzTx/>
              <a:buFontTx/>
              <a:buNone/>
              <a:tabLst/>
              <a:defRPr/>
            </a:pPr>
            <a:r>
              <a:rPr lang="cs-CZ" b="0" i="0" u="none" strike="noStrike" baseline="0">
                <a:solidFill>
                  <a:srgbClr val="000000"/>
                </a:solidFill>
                <a:latin typeface="Segoe"/>
                <a:ea typeface="ＭＳ ゴシック"/>
              </a:rPr>
              <a:t>Another Way: You can also right-click the design grid in</a:t>
            </a:r>
            <a:r>
              <a:rPr lang="cs-CZ" b="0" i="0" u="none" strike="noStrike" baseline="0">
                <a:solidFill>
                  <a:srgbClr val="000000"/>
                </a:solidFill>
                <a:latin typeface="Segoe"/>
                <a:ea typeface="Frutiger-Cn"/>
              </a:rPr>
              <a:t> </a:t>
            </a:r>
            <a:r>
              <a:rPr lang="cs-CZ" b="0" i="0" u="none" strike="noStrike" baseline="0">
                <a:solidFill>
                  <a:srgbClr val="000000"/>
                </a:solidFill>
                <a:latin typeface="Segoe"/>
                <a:ea typeface="ＭＳ ゴシック"/>
              </a:rPr>
              <a:t>Design view to access the Tab Order dialog box.</a:t>
            </a:r>
            <a:endParaRPr lang="cs-CZ" b="0" i="0" u="none" strike="noStrike" baseline="0">
              <a:solidFill>
                <a:srgbClr val="000000"/>
              </a:solidFill>
              <a:latin typeface="Frutiger-Cn"/>
              <a:ea typeface="Frutiger-Cn"/>
            </a:endParaRPr>
          </a:p>
          <a:p>
            <a:endParaRPr lang="en-US"/>
          </a:p>
        </p:txBody>
      </p:sp>
      <p:sp>
        <p:nvSpPr>
          <p:cNvPr id="4" name="Slide Number Placeholder 3"/>
          <p:cNvSpPr>
            <a:spLocks noGrp="1"/>
          </p:cNvSpPr>
          <p:nvPr>
            <p:ph type="sldNum" sz="quarter" idx="10"/>
          </p:nvPr>
        </p:nvSpPr>
        <p:spPr/>
        <p:txBody>
          <a:bodyPr/>
          <a:lstStyle/>
          <a:p>
            <a:pPr>
              <a:defRPr/>
            </a:pPr>
            <a:fld id="{428BCDC7-795C-45EE-A9AA-E637D7416180}" type="slidenum">
              <a:rPr lang="en-US"/>
              <a:pPr>
                <a:defRPr/>
              </a:pPr>
              <a:t>39</a:t>
            </a:fld>
            <a:endParaRPr lang="en-US"/>
          </a:p>
        </p:txBody>
      </p:sp>
    </p:spTree>
    <p:extLst>
      <p:ext uri="{BB962C8B-B14F-4D97-AF65-F5344CB8AC3E}">
        <p14:creationId xmlns:p14="http://schemas.microsoft.com/office/powerpoint/2010/main" val="32861200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dirty="0"/>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4" name="Rectangle 4"/>
          <p:cNvSpPr>
            <a:spLocks noGrp="1" noChangeArrowheads="1"/>
          </p:cNvSpPr>
          <p:nvPr>
            <p:ph type="dt" sz="half" idx="10"/>
          </p:nvPr>
        </p:nvSpPr>
        <p:spPr>
          <a:xfrm>
            <a:off x="381000" y="6245225"/>
            <a:ext cx="2414336" cy="476250"/>
          </a:xfrm>
          <a:ln/>
        </p:spPr>
        <p:txBody>
          <a:bodyPr/>
          <a:lstStyle>
            <a:lvl1pPr>
              <a:defRPr sz="1050"/>
            </a:lvl1pPr>
          </a:lstStyle>
          <a:p>
            <a:pPr>
              <a:defRPr/>
            </a:pPr>
            <a:r>
              <a:rPr lang="en-US" dirty="0"/>
              <a:t>© 2014, John Wiley &amp; Sons, Inc.</a:t>
            </a:r>
          </a:p>
        </p:txBody>
      </p:sp>
      <p:sp>
        <p:nvSpPr>
          <p:cNvPr id="5" name="Rectangle 5"/>
          <p:cNvSpPr>
            <a:spLocks noGrp="1" noChangeArrowheads="1"/>
          </p:cNvSpPr>
          <p:nvPr>
            <p:ph type="ftr" sz="quarter" idx="11"/>
          </p:nvPr>
        </p:nvSpPr>
        <p:spPr>
          <a:xfrm>
            <a:off x="2795336" y="6245225"/>
            <a:ext cx="3681664" cy="476250"/>
          </a:xfrm>
          <a:ln/>
        </p:spPr>
        <p:txBody>
          <a:bodyPr/>
          <a:lstStyle>
            <a:lvl1pPr>
              <a:defRPr sz="1050"/>
            </a:lvl1pPr>
          </a:lstStyle>
          <a:p>
            <a:pPr>
              <a:defRPr/>
            </a:pPr>
            <a:r>
              <a:rPr lang="en-US"/>
              <a:t>Microsoft Official Academic Course, Microsoft Word 2013</a:t>
            </a:r>
          </a:p>
        </p:txBody>
      </p:sp>
      <p:sp>
        <p:nvSpPr>
          <p:cNvPr id="6" name="Rectangle 6"/>
          <p:cNvSpPr>
            <a:spLocks noGrp="1" noChangeArrowheads="1"/>
          </p:cNvSpPr>
          <p:nvPr>
            <p:ph type="sldNum" sz="quarter" idx="12"/>
          </p:nvPr>
        </p:nvSpPr>
        <p:spPr>
          <a:xfrm>
            <a:off x="6477000" y="6245225"/>
            <a:ext cx="2185736" cy="476250"/>
          </a:xfrm>
          <a:ln/>
        </p:spPr>
        <p:txBody>
          <a:bodyPr/>
          <a:lstStyle>
            <a:lvl1pPr>
              <a:defRPr sz="1050"/>
            </a:lvl1pPr>
          </a:lstStyle>
          <a:p>
            <a:pPr>
              <a:defRPr/>
            </a:pPr>
            <a:fld id="{240459FF-3F71-4B7E-B046-907AA8018BDF}" type="slidenum">
              <a:rPr lang="en-US" smtClean="0"/>
              <a:pPr>
                <a:defRPr/>
              </a:pPr>
              <a:t>‹#›</a:t>
            </a:fld>
            <a:endParaRPr lang="en-US"/>
          </a:p>
        </p:txBody>
      </p:sp>
    </p:spTree>
    <p:extLst>
      <p:ext uri="{BB962C8B-B14F-4D97-AF65-F5344CB8AC3E}">
        <p14:creationId xmlns:p14="http://schemas.microsoft.com/office/powerpoint/2010/main" val="22935826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lvl4pPr>
              <a:defRPr>
                <a:latin typeface="Segoe UI Light" panose="020B0502040204020203" pitchFamily="34" charset="0"/>
              </a:defRPr>
            </a:lvl4pPr>
            <a:lvl5pPr>
              <a:defRPr>
                <a:latin typeface="Segoe UI Light"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4"/>
          <p:cNvSpPr>
            <a:spLocks noGrp="1" noChangeArrowheads="1"/>
          </p:cNvSpPr>
          <p:nvPr>
            <p:ph type="dt" sz="half" idx="10"/>
          </p:nvPr>
        </p:nvSpPr>
        <p:spPr>
          <a:ln/>
        </p:spPr>
        <p:txBody>
          <a:bodyPr/>
          <a:lstStyle>
            <a:lvl1pPr>
              <a:defRPr/>
            </a:lvl1pPr>
          </a:lstStyle>
          <a:p>
            <a:pPr>
              <a:defRPr/>
            </a:pPr>
            <a:r>
              <a:rPr lang="en-US"/>
              <a:t>© 2014, John Wiley &amp; Sons, Inc.</a:t>
            </a:r>
          </a:p>
        </p:txBody>
      </p:sp>
      <p:sp>
        <p:nvSpPr>
          <p:cNvPr id="5" name="Rectangle 5"/>
          <p:cNvSpPr>
            <a:spLocks noGrp="1" noChangeArrowheads="1"/>
          </p:cNvSpPr>
          <p:nvPr>
            <p:ph type="ftr" sz="quarter" idx="11"/>
          </p:nvPr>
        </p:nvSpPr>
        <p:spPr>
          <a:ln/>
        </p:spPr>
        <p:txBody>
          <a:bodyPr/>
          <a:lstStyle>
            <a:lvl1pPr>
              <a:defRPr/>
            </a:lvl1pPr>
          </a:lstStyle>
          <a:p>
            <a:pPr>
              <a:defRPr/>
            </a:pPr>
            <a:r>
              <a:rPr lang="en-US"/>
              <a:t>Microsoft Official Academic Course, Microsoft Word 2013</a:t>
            </a:r>
          </a:p>
        </p:txBody>
      </p:sp>
      <p:sp>
        <p:nvSpPr>
          <p:cNvPr id="6" name="Rectangle 6"/>
          <p:cNvSpPr>
            <a:spLocks noGrp="1" noChangeArrowheads="1"/>
          </p:cNvSpPr>
          <p:nvPr>
            <p:ph type="sldNum" sz="quarter" idx="12"/>
          </p:nvPr>
        </p:nvSpPr>
        <p:spPr>
          <a:ln/>
        </p:spPr>
        <p:txBody>
          <a:bodyPr/>
          <a:lstStyle>
            <a:lvl1pPr>
              <a:defRPr/>
            </a:lvl1pPr>
          </a:lstStyle>
          <a:p>
            <a:pPr>
              <a:defRPr/>
            </a:pPr>
            <a:fld id="{86C2D24E-22F0-472D-A177-7290747F42E4}" type="slidenum">
              <a:rPr lang="en-US"/>
              <a:pPr>
                <a:defRPr/>
              </a:pPr>
              <a:t>‹#›</a:t>
            </a:fld>
            <a:endParaRPr lang="en-US"/>
          </a:p>
        </p:txBody>
      </p:sp>
    </p:spTree>
    <p:extLst>
      <p:ext uri="{BB962C8B-B14F-4D97-AF65-F5344CB8AC3E}">
        <p14:creationId xmlns:p14="http://schemas.microsoft.com/office/powerpoint/2010/main" val="27102100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457200"/>
            <a:ext cx="2057400" cy="60198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457200"/>
            <a:ext cx="6019800" cy="6019800"/>
          </a:xfrm>
        </p:spPr>
        <p:txBody>
          <a:bodyPr vert="eaVert"/>
          <a:lstStyle>
            <a:lvl4pPr>
              <a:defRPr>
                <a:latin typeface="Segoe UI Light" panose="020B0502040204020203" pitchFamily="34" charset="0"/>
              </a:defRPr>
            </a:lvl4pPr>
            <a:lvl5pPr>
              <a:defRPr>
                <a:latin typeface="Segoe UI Light"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4"/>
          <p:cNvSpPr>
            <a:spLocks noGrp="1" noChangeArrowheads="1"/>
          </p:cNvSpPr>
          <p:nvPr>
            <p:ph type="dt" sz="half" idx="10"/>
          </p:nvPr>
        </p:nvSpPr>
        <p:spPr>
          <a:ln/>
        </p:spPr>
        <p:txBody>
          <a:bodyPr/>
          <a:lstStyle>
            <a:lvl1pPr>
              <a:defRPr/>
            </a:lvl1pPr>
          </a:lstStyle>
          <a:p>
            <a:pPr>
              <a:defRPr/>
            </a:pPr>
            <a:r>
              <a:rPr lang="en-US"/>
              <a:t>© 2014, John Wiley &amp; Sons, Inc.</a:t>
            </a:r>
          </a:p>
        </p:txBody>
      </p:sp>
      <p:sp>
        <p:nvSpPr>
          <p:cNvPr id="5" name="Rectangle 5"/>
          <p:cNvSpPr>
            <a:spLocks noGrp="1" noChangeArrowheads="1"/>
          </p:cNvSpPr>
          <p:nvPr>
            <p:ph type="ftr" sz="quarter" idx="11"/>
          </p:nvPr>
        </p:nvSpPr>
        <p:spPr>
          <a:ln/>
        </p:spPr>
        <p:txBody>
          <a:bodyPr/>
          <a:lstStyle>
            <a:lvl1pPr>
              <a:defRPr/>
            </a:lvl1pPr>
          </a:lstStyle>
          <a:p>
            <a:pPr>
              <a:defRPr/>
            </a:pPr>
            <a:r>
              <a:rPr lang="en-US"/>
              <a:t>Microsoft Official Academic Course, Microsoft Word 2013</a:t>
            </a:r>
          </a:p>
        </p:txBody>
      </p:sp>
      <p:sp>
        <p:nvSpPr>
          <p:cNvPr id="6" name="Rectangle 6"/>
          <p:cNvSpPr>
            <a:spLocks noGrp="1" noChangeArrowheads="1"/>
          </p:cNvSpPr>
          <p:nvPr>
            <p:ph type="sldNum" sz="quarter" idx="12"/>
          </p:nvPr>
        </p:nvSpPr>
        <p:spPr>
          <a:ln/>
        </p:spPr>
        <p:txBody>
          <a:bodyPr/>
          <a:lstStyle>
            <a:lvl1pPr>
              <a:defRPr/>
            </a:lvl1pPr>
          </a:lstStyle>
          <a:p>
            <a:pPr>
              <a:defRPr/>
            </a:pPr>
            <a:fld id="{8152DE83-7917-4EFF-B203-C419F0B2909C}" type="slidenum">
              <a:rPr lang="en-US"/>
              <a:pPr>
                <a:defRPr/>
              </a:pPr>
              <a:t>‹#›</a:t>
            </a:fld>
            <a:endParaRPr lang="en-US"/>
          </a:p>
        </p:txBody>
      </p:sp>
    </p:spTree>
    <p:extLst>
      <p:ext uri="{BB962C8B-B14F-4D97-AF65-F5344CB8AC3E}">
        <p14:creationId xmlns:p14="http://schemas.microsoft.com/office/powerpoint/2010/main" val="264101093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9600" cy="914400"/>
          </a:xfrm>
        </p:spPr>
        <p:txBody>
          <a:bodyPr/>
          <a:lstStyle>
            <a:lvl1pPr>
              <a:defRPr>
                <a:effectLst>
                  <a:outerShdw blurRad="38100" dist="38100" dir="2700000" algn="tl">
                    <a:schemeClr val="bg1"/>
                  </a:outerShdw>
                </a:effectLst>
              </a:defRPr>
            </a:lvl1pPr>
          </a:lstStyle>
          <a:p>
            <a:r>
              <a:rPr lang="en-US" dirty="0"/>
              <a:t>Click to edit Master title style</a:t>
            </a:r>
          </a:p>
        </p:txBody>
      </p:sp>
      <p:sp>
        <p:nvSpPr>
          <p:cNvPr id="3" name="Table Placeholder 2"/>
          <p:cNvSpPr>
            <a:spLocks noGrp="1"/>
          </p:cNvSpPr>
          <p:nvPr>
            <p:ph type="tbl" idx="1"/>
          </p:nvPr>
        </p:nvSpPr>
        <p:spPr>
          <a:xfrm>
            <a:off x="457200" y="1447800"/>
            <a:ext cx="8229600" cy="5029200"/>
          </a:xfrm>
        </p:spPr>
        <p:txBody>
          <a:bodyPr/>
          <a:lstStyle/>
          <a:p>
            <a:pPr lvl="0"/>
            <a:r>
              <a:rPr lang="en-US" noProof="0"/>
              <a:t>Click icon to add table</a:t>
            </a:r>
          </a:p>
        </p:txBody>
      </p:sp>
      <p:sp>
        <p:nvSpPr>
          <p:cNvPr id="4" name="Rectangle 4"/>
          <p:cNvSpPr>
            <a:spLocks noGrp="1" noChangeArrowheads="1"/>
          </p:cNvSpPr>
          <p:nvPr>
            <p:ph type="dt" sz="half" idx="10"/>
          </p:nvPr>
        </p:nvSpPr>
        <p:spPr>
          <a:ln/>
        </p:spPr>
        <p:txBody>
          <a:bodyPr/>
          <a:lstStyle>
            <a:lvl1pPr>
              <a:defRPr/>
            </a:lvl1pPr>
          </a:lstStyle>
          <a:p>
            <a:pPr>
              <a:defRPr/>
            </a:pPr>
            <a:r>
              <a:rPr lang="en-US"/>
              <a:t>© 2014, John Wiley &amp; Sons, Inc.</a:t>
            </a:r>
          </a:p>
        </p:txBody>
      </p:sp>
      <p:sp>
        <p:nvSpPr>
          <p:cNvPr id="5" name="Rectangle 5"/>
          <p:cNvSpPr>
            <a:spLocks noGrp="1" noChangeArrowheads="1"/>
          </p:cNvSpPr>
          <p:nvPr>
            <p:ph type="ftr" sz="quarter" idx="11"/>
          </p:nvPr>
        </p:nvSpPr>
        <p:spPr>
          <a:ln/>
        </p:spPr>
        <p:txBody>
          <a:bodyPr/>
          <a:lstStyle>
            <a:lvl1pPr>
              <a:defRPr/>
            </a:lvl1pPr>
          </a:lstStyle>
          <a:p>
            <a:pPr>
              <a:defRPr/>
            </a:pPr>
            <a:r>
              <a:rPr lang="en-US"/>
              <a:t>Microsoft Official Academic Course, Microsoft Word 2013</a:t>
            </a:r>
          </a:p>
        </p:txBody>
      </p:sp>
      <p:sp>
        <p:nvSpPr>
          <p:cNvPr id="6" name="Rectangle 6"/>
          <p:cNvSpPr>
            <a:spLocks noGrp="1" noChangeArrowheads="1"/>
          </p:cNvSpPr>
          <p:nvPr>
            <p:ph type="sldNum" sz="quarter" idx="12"/>
          </p:nvPr>
        </p:nvSpPr>
        <p:spPr>
          <a:ln/>
        </p:spPr>
        <p:txBody>
          <a:bodyPr/>
          <a:lstStyle>
            <a:lvl1pPr>
              <a:defRPr/>
            </a:lvl1pPr>
          </a:lstStyle>
          <a:p>
            <a:pPr>
              <a:defRPr/>
            </a:pPr>
            <a:fld id="{3227066C-25CD-4A3B-B69F-B91E783C25B3}" type="slidenum">
              <a:rPr lang="en-US"/>
              <a:pPr>
                <a:defRPr/>
              </a:pPr>
              <a:t>‹#›</a:t>
            </a:fld>
            <a:endParaRPr lang="en-US"/>
          </a:p>
        </p:txBody>
      </p:sp>
    </p:spTree>
    <p:extLst>
      <p:ext uri="{BB962C8B-B14F-4D97-AF65-F5344CB8AC3E}">
        <p14:creationId xmlns:p14="http://schemas.microsoft.com/office/powerpoint/2010/main" val="173400606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72A3797-E2E7-9146-AC28-293364B64284}" type="datetimeFigureOut">
              <a:t>4/8/2016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3DFE2C-B2A6-8C4B-89DD-48B41BBD8B16}" type="slidenum">
              <a:t>‹#›</a:t>
            </a:fld>
            <a:endParaRPr lang="en-US"/>
          </a:p>
        </p:txBody>
      </p:sp>
    </p:spTree>
    <p:extLst>
      <p:ext uri="{BB962C8B-B14F-4D97-AF65-F5344CB8AC3E}">
        <p14:creationId xmlns:p14="http://schemas.microsoft.com/office/powerpoint/2010/main" val="39515564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lvl1pPr>
              <a:buClr>
                <a:srgbClr val="BA1419"/>
              </a:buClr>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4"/>
          <p:cNvSpPr>
            <a:spLocks noGrp="1" noChangeArrowheads="1"/>
          </p:cNvSpPr>
          <p:nvPr>
            <p:ph type="dt" sz="half" idx="10"/>
          </p:nvPr>
        </p:nvSpPr>
        <p:spPr>
          <a:ln/>
        </p:spPr>
        <p:txBody>
          <a:bodyPr/>
          <a:lstStyle>
            <a:lvl1pPr>
              <a:defRPr sz="1050"/>
            </a:lvl1pPr>
          </a:lstStyle>
          <a:p>
            <a:pPr>
              <a:defRPr/>
            </a:pPr>
            <a:r>
              <a:rPr lang="en-US"/>
              <a:t>© 2014, John Wiley &amp; Sons, Inc.</a:t>
            </a:r>
            <a:endParaRPr lang="en-US" dirty="0"/>
          </a:p>
        </p:txBody>
      </p:sp>
      <p:sp>
        <p:nvSpPr>
          <p:cNvPr id="5" name="Rectangle 5"/>
          <p:cNvSpPr>
            <a:spLocks noGrp="1" noChangeArrowheads="1"/>
          </p:cNvSpPr>
          <p:nvPr>
            <p:ph type="ftr" sz="quarter" idx="11"/>
          </p:nvPr>
        </p:nvSpPr>
        <p:spPr>
          <a:xfrm>
            <a:off x="2743200" y="6245225"/>
            <a:ext cx="3657600" cy="476250"/>
          </a:xfrm>
          <a:ln/>
        </p:spPr>
        <p:txBody>
          <a:bodyPr/>
          <a:lstStyle>
            <a:lvl1pPr>
              <a:defRPr sz="1050"/>
            </a:lvl1pPr>
          </a:lstStyle>
          <a:p>
            <a:pPr>
              <a:defRPr/>
            </a:pPr>
            <a:r>
              <a:rPr lang="en-US" dirty="0"/>
              <a:t>Microsoft Official Academic Course, Microsoft Access 2013</a:t>
            </a:r>
          </a:p>
        </p:txBody>
      </p:sp>
      <p:sp>
        <p:nvSpPr>
          <p:cNvPr id="6" name="Rectangle 6"/>
          <p:cNvSpPr>
            <a:spLocks noGrp="1" noChangeArrowheads="1"/>
          </p:cNvSpPr>
          <p:nvPr>
            <p:ph type="sldNum" sz="quarter" idx="12"/>
          </p:nvPr>
        </p:nvSpPr>
        <p:spPr>
          <a:ln/>
        </p:spPr>
        <p:txBody>
          <a:bodyPr/>
          <a:lstStyle>
            <a:lvl1pPr>
              <a:defRPr sz="1050"/>
            </a:lvl1pPr>
          </a:lstStyle>
          <a:p>
            <a:pPr>
              <a:defRPr/>
            </a:pPr>
            <a:fld id="{4453F413-A379-4AA4-A6AE-7C7FDF82C384}" type="slidenum">
              <a:rPr lang="en-US" smtClean="0"/>
              <a:pPr>
                <a:defRPr/>
              </a:pPr>
              <a:t>‹#›</a:t>
            </a:fld>
            <a:endParaRPr lang="en-US" dirty="0"/>
          </a:p>
        </p:txBody>
      </p:sp>
    </p:spTree>
    <p:extLst>
      <p:ext uri="{BB962C8B-B14F-4D97-AF65-F5344CB8AC3E}">
        <p14:creationId xmlns:p14="http://schemas.microsoft.com/office/powerpoint/2010/main" val="14320683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r>
              <a:rPr lang="en-US"/>
              <a:t>© 2014, John Wiley &amp; Sons, Inc.</a:t>
            </a:r>
          </a:p>
        </p:txBody>
      </p:sp>
      <p:sp>
        <p:nvSpPr>
          <p:cNvPr id="5" name="Rectangle 5"/>
          <p:cNvSpPr>
            <a:spLocks noGrp="1" noChangeArrowheads="1"/>
          </p:cNvSpPr>
          <p:nvPr>
            <p:ph type="ftr" sz="quarter" idx="11"/>
          </p:nvPr>
        </p:nvSpPr>
        <p:spPr>
          <a:ln/>
        </p:spPr>
        <p:txBody>
          <a:bodyPr/>
          <a:lstStyle>
            <a:lvl1pPr>
              <a:defRPr/>
            </a:lvl1pPr>
          </a:lstStyle>
          <a:p>
            <a:pPr>
              <a:defRPr/>
            </a:pPr>
            <a:r>
              <a:rPr lang="en-US"/>
              <a:t>Microsoft Official Academic Course, Microsoft Word 2013</a:t>
            </a:r>
          </a:p>
        </p:txBody>
      </p:sp>
      <p:sp>
        <p:nvSpPr>
          <p:cNvPr id="6" name="Rectangle 6"/>
          <p:cNvSpPr>
            <a:spLocks noGrp="1" noChangeArrowheads="1"/>
          </p:cNvSpPr>
          <p:nvPr>
            <p:ph type="sldNum" sz="quarter" idx="12"/>
          </p:nvPr>
        </p:nvSpPr>
        <p:spPr>
          <a:ln/>
        </p:spPr>
        <p:txBody>
          <a:bodyPr/>
          <a:lstStyle>
            <a:lvl1pPr>
              <a:defRPr/>
            </a:lvl1pPr>
          </a:lstStyle>
          <a:p>
            <a:pPr>
              <a:defRPr/>
            </a:pPr>
            <a:fld id="{BDAF097D-FD51-42BB-BF26-7FAFAC6D60B7}" type="slidenum">
              <a:rPr lang="en-US"/>
              <a:pPr>
                <a:defRPr/>
              </a:pPr>
              <a:t>‹#›</a:t>
            </a:fld>
            <a:endParaRPr lang="en-US"/>
          </a:p>
        </p:txBody>
      </p:sp>
    </p:spTree>
    <p:extLst>
      <p:ext uri="{BB962C8B-B14F-4D97-AF65-F5344CB8AC3E}">
        <p14:creationId xmlns:p14="http://schemas.microsoft.com/office/powerpoint/2010/main" val="15764913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447800"/>
            <a:ext cx="4038600" cy="5029200"/>
          </a:xfrm>
        </p:spPr>
        <p:txBody>
          <a:bodyPr/>
          <a:lstStyle>
            <a:lvl1pPr>
              <a:defRPr sz="2800"/>
            </a:lvl1pPr>
            <a:lvl2pPr>
              <a:defRPr sz="2400"/>
            </a:lvl2pPr>
            <a:lvl3pPr>
              <a:defRPr sz="2000"/>
            </a:lvl3pPr>
            <a:lvl4pPr>
              <a:defRPr sz="1800">
                <a:latin typeface="Segoe UI Light" panose="020B0502040204020203" pitchFamily="34" charset="0"/>
              </a:defRPr>
            </a:lvl4pPr>
            <a:lvl5pPr>
              <a:defRPr sz="1800">
                <a:latin typeface="Segoe UI Light" panose="020B0502040204020203" pitchFamily="34" charset="0"/>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447800"/>
            <a:ext cx="4038600" cy="5029200"/>
          </a:xfrm>
        </p:spPr>
        <p:txBody>
          <a:bodyPr/>
          <a:lstStyle>
            <a:lvl1pPr>
              <a:defRPr sz="2800"/>
            </a:lvl1pPr>
            <a:lvl2pPr>
              <a:defRPr sz="2400"/>
            </a:lvl2pPr>
            <a:lvl3pPr>
              <a:defRPr sz="2000"/>
            </a:lvl3pPr>
            <a:lvl4pPr>
              <a:defRPr sz="1800">
                <a:latin typeface="Segoe UI Light" panose="020B0502040204020203" pitchFamily="34" charset="0"/>
              </a:defRPr>
            </a:lvl4pPr>
            <a:lvl5pPr>
              <a:defRPr sz="1800">
                <a:latin typeface="Segoe UI Light" panose="020B0502040204020203" pitchFamily="34" charset="0"/>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Rectangle 4"/>
          <p:cNvSpPr>
            <a:spLocks noGrp="1" noChangeArrowheads="1"/>
          </p:cNvSpPr>
          <p:nvPr>
            <p:ph type="dt" sz="half" idx="10"/>
          </p:nvPr>
        </p:nvSpPr>
        <p:spPr>
          <a:ln/>
        </p:spPr>
        <p:txBody>
          <a:bodyPr/>
          <a:lstStyle>
            <a:lvl1pPr>
              <a:defRPr/>
            </a:lvl1pPr>
          </a:lstStyle>
          <a:p>
            <a:pPr>
              <a:defRPr/>
            </a:pPr>
            <a:r>
              <a:rPr lang="en-US"/>
              <a:t>© 2014, John Wiley &amp; Sons, Inc.</a:t>
            </a:r>
          </a:p>
        </p:txBody>
      </p:sp>
      <p:sp>
        <p:nvSpPr>
          <p:cNvPr id="6" name="Rectangle 5"/>
          <p:cNvSpPr>
            <a:spLocks noGrp="1" noChangeArrowheads="1"/>
          </p:cNvSpPr>
          <p:nvPr>
            <p:ph type="ftr" sz="quarter" idx="11"/>
          </p:nvPr>
        </p:nvSpPr>
        <p:spPr>
          <a:ln/>
        </p:spPr>
        <p:txBody>
          <a:bodyPr/>
          <a:lstStyle>
            <a:lvl1pPr>
              <a:defRPr/>
            </a:lvl1pPr>
          </a:lstStyle>
          <a:p>
            <a:pPr>
              <a:defRPr/>
            </a:pPr>
            <a:r>
              <a:rPr lang="en-US"/>
              <a:t>Microsoft Official Academic Course, Microsoft Word 2013</a:t>
            </a:r>
          </a:p>
        </p:txBody>
      </p:sp>
      <p:sp>
        <p:nvSpPr>
          <p:cNvPr id="7" name="Rectangle 6"/>
          <p:cNvSpPr>
            <a:spLocks noGrp="1" noChangeArrowheads="1"/>
          </p:cNvSpPr>
          <p:nvPr>
            <p:ph type="sldNum" sz="quarter" idx="12"/>
          </p:nvPr>
        </p:nvSpPr>
        <p:spPr>
          <a:ln/>
        </p:spPr>
        <p:txBody>
          <a:bodyPr/>
          <a:lstStyle>
            <a:lvl1pPr>
              <a:defRPr/>
            </a:lvl1pPr>
          </a:lstStyle>
          <a:p>
            <a:pPr>
              <a:defRPr/>
            </a:pPr>
            <a:fld id="{1B4B5463-1AC5-44D9-A7E0-25B4A933145A}" type="slidenum">
              <a:rPr lang="en-US"/>
              <a:pPr>
                <a:defRPr/>
              </a:pPr>
              <a:t>‹#›</a:t>
            </a:fld>
            <a:endParaRPr lang="en-US"/>
          </a:p>
        </p:txBody>
      </p:sp>
    </p:spTree>
    <p:extLst>
      <p:ext uri="{BB962C8B-B14F-4D97-AF65-F5344CB8AC3E}">
        <p14:creationId xmlns:p14="http://schemas.microsoft.com/office/powerpoint/2010/main" val="3913609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atin typeface="Segoe UI Light" panose="020B0502040204020203" pitchFamily="34" charset="0"/>
              </a:defRPr>
            </a:lvl4pPr>
            <a:lvl5pPr>
              <a:defRPr sz="1600">
                <a:latin typeface="Segoe UI Light" panose="020B0502040204020203" pitchFamily="34" charset="0"/>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atin typeface="Segoe UI Light" panose="020B0502040204020203" pitchFamily="34" charset="0"/>
              </a:defRPr>
            </a:lvl4pPr>
            <a:lvl5pPr>
              <a:defRPr sz="1600">
                <a:latin typeface="Segoe UI Light" panose="020B0502040204020203" pitchFamily="34" charset="0"/>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4"/>
          <p:cNvSpPr>
            <a:spLocks noGrp="1" noChangeArrowheads="1"/>
          </p:cNvSpPr>
          <p:nvPr>
            <p:ph type="dt" sz="half" idx="10"/>
          </p:nvPr>
        </p:nvSpPr>
        <p:spPr>
          <a:ln/>
        </p:spPr>
        <p:txBody>
          <a:bodyPr/>
          <a:lstStyle>
            <a:lvl1pPr>
              <a:defRPr/>
            </a:lvl1pPr>
          </a:lstStyle>
          <a:p>
            <a:pPr>
              <a:defRPr/>
            </a:pPr>
            <a:r>
              <a:rPr lang="en-US"/>
              <a:t>© 2014, John Wiley &amp; Sons, Inc.</a:t>
            </a:r>
          </a:p>
        </p:txBody>
      </p:sp>
      <p:sp>
        <p:nvSpPr>
          <p:cNvPr id="8" name="Rectangle 5"/>
          <p:cNvSpPr>
            <a:spLocks noGrp="1" noChangeArrowheads="1"/>
          </p:cNvSpPr>
          <p:nvPr>
            <p:ph type="ftr" sz="quarter" idx="11"/>
          </p:nvPr>
        </p:nvSpPr>
        <p:spPr>
          <a:ln/>
        </p:spPr>
        <p:txBody>
          <a:bodyPr/>
          <a:lstStyle>
            <a:lvl1pPr>
              <a:defRPr/>
            </a:lvl1pPr>
          </a:lstStyle>
          <a:p>
            <a:pPr>
              <a:defRPr/>
            </a:pPr>
            <a:r>
              <a:rPr lang="en-US"/>
              <a:t>Microsoft Official Academic Course, Microsoft Word 2013</a:t>
            </a:r>
          </a:p>
        </p:txBody>
      </p:sp>
      <p:sp>
        <p:nvSpPr>
          <p:cNvPr id="9" name="Rectangle 6"/>
          <p:cNvSpPr>
            <a:spLocks noGrp="1" noChangeArrowheads="1"/>
          </p:cNvSpPr>
          <p:nvPr>
            <p:ph type="sldNum" sz="quarter" idx="12"/>
          </p:nvPr>
        </p:nvSpPr>
        <p:spPr>
          <a:ln/>
        </p:spPr>
        <p:txBody>
          <a:bodyPr/>
          <a:lstStyle>
            <a:lvl1pPr>
              <a:defRPr/>
            </a:lvl1pPr>
          </a:lstStyle>
          <a:p>
            <a:pPr>
              <a:defRPr/>
            </a:pPr>
            <a:fld id="{CA6C543E-908C-43D6-A406-AFACB94C8388}" type="slidenum">
              <a:rPr lang="en-US"/>
              <a:pPr>
                <a:defRPr/>
              </a:pPr>
              <a:t>‹#›</a:t>
            </a:fld>
            <a:endParaRPr lang="en-US"/>
          </a:p>
        </p:txBody>
      </p:sp>
    </p:spTree>
    <p:extLst>
      <p:ext uri="{BB962C8B-B14F-4D97-AF65-F5344CB8AC3E}">
        <p14:creationId xmlns:p14="http://schemas.microsoft.com/office/powerpoint/2010/main" val="32792087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r>
              <a:rPr lang="en-US"/>
              <a:t>© 2014, John Wiley &amp; Sons, Inc.</a:t>
            </a:r>
          </a:p>
        </p:txBody>
      </p:sp>
      <p:sp>
        <p:nvSpPr>
          <p:cNvPr id="4" name="Rectangle 5"/>
          <p:cNvSpPr>
            <a:spLocks noGrp="1" noChangeArrowheads="1"/>
          </p:cNvSpPr>
          <p:nvPr>
            <p:ph type="ftr" sz="quarter" idx="11"/>
          </p:nvPr>
        </p:nvSpPr>
        <p:spPr>
          <a:ln/>
        </p:spPr>
        <p:txBody>
          <a:bodyPr/>
          <a:lstStyle>
            <a:lvl1pPr>
              <a:defRPr/>
            </a:lvl1pPr>
          </a:lstStyle>
          <a:p>
            <a:pPr>
              <a:defRPr/>
            </a:pPr>
            <a:r>
              <a:rPr lang="en-US"/>
              <a:t>Microsoft Official Academic Course, Microsoft Word 2013</a:t>
            </a:r>
          </a:p>
        </p:txBody>
      </p:sp>
      <p:sp>
        <p:nvSpPr>
          <p:cNvPr id="5" name="Rectangle 6"/>
          <p:cNvSpPr>
            <a:spLocks noGrp="1" noChangeArrowheads="1"/>
          </p:cNvSpPr>
          <p:nvPr>
            <p:ph type="sldNum" sz="quarter" idx="12"/>
          </p:nvPr>
        </p:nvSpPr>
        <p:spPr>
          <a:ln/>
        </p:spPr>
        <p:txBody>
          <a:bodyPr/>
          <a:lstStyle>
            <a:lvl1pPr>
              <a:defRPr/>
            </a:lvl1pPr>
          </a:lstStyle>
          <a:p>
            <a:pPr>
              <a:defRPr/>
            </a:pPr>
            <a:fld id="{28BFF6DF-3303-4C48-854A-FA250DD79FB4}" type="slidenum">
              <a:rPr lang="en-US"/>
              <a:pPr>
                <a:defRPr/>
              </a:pPr>
              <a:t>‹#›</a:t>
            </a:fld>
            <a:endParaRPr lang="en-US"/>
          </a:p>
        </p:txBody>
      </p:sp>
    </p:spTree>
    <p:extLst>
      <p:ext uri="{BB962C8B-B14F-4D97-AF65-F5344CB8AC3E}">
        <p14:creationId xmlns:p14="http://schemas.microsoft.com/office/powerpoint/2010/main" val="23421027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r>
              <a:rPr lang="en-US"/>
              <a:t>© 2014, John Wiley &amp; Sons, Inc.</a:t>
            </a:r>
          </a:p>
        </p:txBody>
      </p:sp>
      <p:sp>
        <p:nvSpPr>
          <p:cNvPr id="3" name="Rectangle 5"/>
          <p:cNvSpPr>
            <a:spLocks noGrp="1" noChangeArrowheads="1"/>
          </p:cNvSpPr>
          <p:nvPr>
            <p:ph type="ftr" sz="quarter" idx="11"/>
          </p:nvPr>
        </p:nvSpPr>
        <p:spPr>
          <a:ln/>
        </p:spPr>
        <p:txBody>
          <a:bodyPr/>
          <a:lstStyle>
            <a:lvl1pPr>
              <a:defRPr/>
            </a:lvl1pPr>
          </a:lstStyle>
          <a:p>
            <a:pPr>
              <a:defRPr/>
            </a:pPr>
            <a:r>
              <a:rPr lang="en-US"/>
              <a:t>Microsoft Official Academic Course, Microsoft Word 2013</a:t>
            </a:r>
          </a:p>
        </p:txBody>
      </p:sp>
      <p:sp>
        <p:nvSpPr>
          <p:cNvPr id="4" name="Rectangle 6"/>
          <p:cNvSpPr>
            <a:spLocks noGrp="1" noChangeArrowheads="1"/>
          </p:cNvSpPr>
          <p:nvPr>
            <p:ph type="sldNum" sz="quarter" idx="12"/>
          </p:nvPr>
        </p:nvSpPr>
        <p:spPr>
          <a:ln/>
        </p:spPr>
        <p:txBody>
          <a:bodyPr/>
          <a:lstStyle>
            <a:lvl1pPr>
              <a:defRPr/>
            </a:lvl1pPr>
          </a:lstStyle>
          <a:p>
            <a:pPr>
              <a:defRPr/>
            </a:pPr>
            <a:fld id="{B1C3ADB1-AE50-4B45-8824-17FB8311405F}" type="slidenum">
              <a:rPr lang="en-US"/>
              <a:pPr>
                <a:defRPr/>
              </a:pPr>
              <a:t>‹#›</a:t>
            </a:fld>
            <a:endParaRPr lang="en-US"/>
          </a:p>
        </p:txBody>
      </p:sp>
    </p:spTree>
    <p:extLst>
      <p:ext uri="{BB962C8B-B14F-4D97-AF65-F5344CB8AC3E}">
        <p14:creationId xmlns:p14="http://schemas.microsoft.com/office/powerpoint/2010/main" val="30882235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atin typeface="Segoe UI Light" panose="020B0502040204020203" pitchFamily="34" charset="0"/>
              </a:defRPr>
            </a:lvl4pPr>
            <a:lvl5pPr>
              <a:defRPr sz="2000">
                <a:latin typeface="Segoe UI Light" panose="020B0502040204020203" pitchFamily="34" charset="0"/>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r>
              <a:rPr lang="en-US"/>
              <a:t>© 2014, John Wiley &amp; Sons, Inc.</a:t>
            </a:r>
          </a:p>
        </p:txBody>
      </p:sp>
      <p:sp>
        <p:nvSpPr>
          <p:cNvPr id="6" name="Rectangle 5"/>
          <p:cNvSpPr>
            <a:spLocks noGrp="1" noChangeArrowheads="1"/>
          </p:cNvSpPr>
          <p:nvPr>
            <p:ph type="ftr" sz="quarter" idx="11"/>
          </p:nvPr>
        </p:nvSpPr>
        <p:spPr>
          <a:ln/>
        </p:spPr>
        <p:txBody>
          <a:bodyPr/>
          <a:lstStyle>
            <a:lvl1pPr>
              <a:defRPr/>
            </a:lvl1pPr>
          </a:lstStyle>
          <a:p>
            <a:pPr>
              <a:defRPr/>
            </a:pPr>
            <a:r>
              <a:rPr lang="en-US"/>
              <a:t>Microsoft Official Academic Course, Microsoft Word 2013</a:t>
            </a:r>
          </a:p>
        </p:txBody>
      </p:sp>
      <p:sp>
        <p:nvSpPr>
          <p:cNvPr id="7" name="Rectangle 6"/>
          <p:cNvSpPr>
            <a:spLocks noGrp="1" noChangeArrowheads="1"/>
          </p:cNvSpPr>
          <p:nvPr>
            <p:ph type="sldNum" sz="quarter" idx="12"/>
          </p:nvPr>
        </p:nvSpPr>
        <p:spPr>
          <a:ln/>
        </p:spPr>
        <p:txBody>
          <a:bodyPr/>
          <a:lstStyle>
            <a:lvl1pPr>
              <a:defRPr/>
            </a:lvl1pPr>
          </a:lstStyle>
          <a:p>
            <a:pPr>
              <a:defRPr/>
            </a:pPr>
            <a:fld id="{D78FCE9E-789B-4FAD-AE65-1A54666FD9FC}" type="slidenum">
              <a:rPr lang="en-US"/>
              <a:pPr>
                <a:defRPr/>
              </a:pPr>
              <a:t>‹#›</a:t>
            </a:fld>
            <a:endParaRPr lang="en-US"/>
          </a:p>
        </p:txBody>
      </p:sp>
    </p:spTree>
    <p:extLst>
      <p:ext uri="{BB962C8B-B14F-4D97-AF65-F5344CB8AC3E}">
        <p14:creationId xmlns:p14="http://schemas.microsoft.com/office/powerpoint/2010/main" val="30579515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r>
              <a:rPr lang="en-US"/>
              <a:t>© 2014, John Wiley &amp; Sons, Inc.</a:t>
            </a:r>
          </a:p>
        </p:txBody>
      </p:sp>
      <p:sp>
        <p:nvSpPr>
          <p:cNvPr id="6" name="Rectangle 5"/>
          <p:cNvSpPr>
            <a:spLocks noGrp="1" noChangeArrowheads="1"/>
          </p:cNvSpPr>
          <p:nvPr>
            <p:ph type="ftr" sz="quarter" idx="11"/>
          </p:nvPr>
        </p:nvSpPr>
        <p:spPr>
          <a:ln/>
        </p:spPr>
        <p:txBody>
          <a:bodyPr/>
          <a:lstStyle>
            <a:lvl1pPr>
              <a:defRPr/>
            </a:lvl1pPr>
          </a:lstStyle>
          <a:p>
            <a:pPr>
              <a:defRPr/>
            </a:pPr>
            <a:r>
              <a:rPr lang="en-US"/>
              <a:t>Microsoft Official Academic Course, Microsoft Word 2013</a:t>
            </a:r>
          </a:p>
        </p:txBody>
      </p:sp>
      <p:sp>
        <p:nvSpPr>
          <p:cNvPr id="7" name="Rectangle 6"/>
          <p:cNvSpPr>
            <a:spLocks noGrp="1" noChangeArrowheads="1"/>
          </p:cNvSpPr>
          <p:nvPr>
            <p:ph type="sldNum" sz="quarter" idx="12"/>
          </p:nvPr>
        </p:nvSpPr>
        <p:spPr>
          <a:ln/>
        </p:spPr>
        <p:txBody>
          <a:bodyPr/>
          <a:lstStyle>
            <a:lvl1pPr>
              <a:defRPr/>
            </a:lvl1pPr>
          </a:lstStyle>
          <a:p>
            <a:pPr>
              <a:defRPr/>
            </a:pPr>
            <a:fld id="{E954E121-91E1-4C60-A5AB-A63ED2F86162}" type="slidenum">
              <a:rPr lang="en-US"/>
              <a:pPr>
                <a:defRPr/>
              </a:pPr>
              <a:t>‹#›</a:t>
            </a:fld>
            <a:endParaRPr lang="en-US"/>
          </a:p>
        </p:txBody>
      </p:sp>
    </p:spTree>
    <p:extLst>
      <p:ext uri="{BB962C8B-B14F-4D97-AF65-F5344CB8AC3E}">
        <p14:creationId xmlns:p14="http://schemas.microsoft.com/office/powerpoint/2010/main" val="39979739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BA1419"/>
        </a:solidFill>
        <a:effectLst/>
      </p:bgPr>
    </p:bg>
    <p:spTree>
      <p:nvGrpSpPr>
        <p:cNvPr id="1" name=""/>
        <p:cNvGrpSpPr/>
        <p:nvPr/>
      </p:nvGrpSpPr>
      <p:grpSpPr>
        <a:xfrm>
          <a:off x="0" y="0"/>
          <a:ext cx="0" cy="0"/>
          <a:chOff x="0" y="0"/>
          <a:chExt cx="0" cy="0"/>
        </a:xfrm>
      </p:grpSpPr>
      <p:sp>
        <p:nvSpPr>
          <p:cNvPr id="7" name="Rectangle 6"/>
          <p:cNvSpPr/>
          <p:nvPr/>
        </p:nvSpPr>
        <p:spPr>
          <a:xfrm>
            <a:off x="304800" y="328613"/>
            <a:ext cx="8532813" cy="6197600"/>
          </a:xfrm>
          <a:prstGeom prst="rect">
            <a:avLst/>
          </a:prstGeom>
          <a:gradFill flip="none" rotWithShape="1">
            <a:gsLst>
              <a:gs pos="0">
                <a:srgbClr val="FFFFFF">
                  <a:shade val="100000"/>
                </a:srgbClr>
              </a:gs>
              <a:gs pos="98000">
                <a:srgbClr val="FFFFFF">
                  <a:shade val="100000"/>
                </a:srgbClr>
              </a:gs>
              <a:gs pos="99055">
                <a:srgbClr val="FFFFFF">
                  <a:shade val="93000"/>
                </a:srgbClr>
              </a:gs>
              <a:gs pos="100000">
                <a:srgbClr val="FFFFFF">
                  <a:shade val="70000"/>
                </a:srgbClr>
              </a:gs>
            </a:gsLst>
            <a:lin ang="5400000" scaled="1"/>
            <a:tileRect/>
          </a:gradFill>
          <a:ln w="2000" cap="rnd" cmpd="sng" algn="ctr">
            <a:solidFill>
              <a:srgbClr val="302F2C">
                <a:tint val="65000"/>
                <a:satMod val="120000"/>
              </a:srgbClr>
            </a:solidFill>
            <a:prstDash val="solid"/>
          </a:ln>
          <a:effectLst>
            <a:outerShdw blurRad="76200" dist="50800" dir="5400000" algn="tl" rotWithShape="0">
              <a:srgbClr val="000000">
                <a:alpha val="25000"/>
              </a:srgbClr>
            </a:outerShdw>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p:nvSpPr>
          <p:cNvPr id="9" name="Rounded Rectangle 8"/>
          <p:cNvSpPr/>
          <p:nvPr/>
        </p:nvSpPr>
        <p:spPr>
          <a:xfrm>
            <a:off x="418596" y="435546"/>
            <a:ext cx="8306809" cy="6033870"/>
          </a:xfrm>
          <a:prstGeom prst="roundRect">
            <a:avLst>
              <a:gd name="adj" fmla="val 2127"/>
            </a:avLst>
          </a:prstGeom>
          <a:noFill/>
          <a:ln w="889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030" name="Straight Connector 7"/>
          <p:cNvCxnSpPr>
            <a:cxnSpLocks noChangeShapeType="1"/>
          </p:cNvCxnSpPr>
          <p:nvPr/>
        </p:nvCxnSpPr>
        <p:spPr bwMode="auto">
          <a:xfrm>
            <a:off x="533400" y="1447800"/>
            <a:ext cx="8077200" cy="1588"/>
          </a:xfrm>
          <a:prstGeom prst="line">
            <a:avLst/>
          </a:prstGeom>
          <a:noFill/>
          <a:ln w="57150" algn="ctr">
            <a:solidFill>
              <a:srgbClr val="BA1419"/>
            </a:solidFill>
            <a:round/>
            <a:headEnd/>
            <a:tailEnd/>
          </a:ln>
          <a:extLst>
            <a:ext uri="{909E8E84-426E-40dd-AFC4-6F175D3DCCD1}">
              <a14:hiddenFill xmlns:a14="http://schemas.microsoft.com/office/drawing/2010/main" xmlns="">
                <a:noFill/>
              </a14:hiddenFill>
            </a:ext>
          </a:extLst>
        </p:spPr>
      </p:cxnSp>
      <p:sp>
        <p:nvSpPr>
          <p:cNvPr id="149506" name="Rectangle 2"/>
          <p:cNvSpPr>
            <a:spLocks noGrp="1" noChangeArrowheads="1"/>
          </p:cNvSpPr>
          <p:nvPr>
            <p:ph type="title"/>
          </p:nvPr>
        </p:nvSpPr>
        <p:spPr bwMode="auto">
          <a:xfrm>
            <a:off x="457200" y="457200"/>
            <a:ext cx="8229600" cy="9144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2" name="Rectangle 3"/>
          <p:cNvSpPr>
            <a:spLocks noGrp="1" noChangeArrowheads="1"/>
          </p:cNvSpPr>
          <p:nvPr>
            <p:ph type="body" idx="1"/>
          </p:nvPr>
        </p:nvSpPr>
        <p:spPr bwMode="auto">
          <a:xfrm>
            <a:off x="457200" y="1524000"/>
            <a:ext cx="8229600" cy="495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p:txBody>
      </p:sp>
      <p:sp>
        <p:nvSpPr>
          <p:cNvPr id="14950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0" hangingPunct="0">
              <a:defRPr sz="1050">
                <a:latin typeface="Segoe UI" panose="020B0502040204020203" pitchFamily="34" charset="0"/>
                <a:ea typeface="Segoe UI" panose="020B0502040204020203" pitchFamily="34" charset="0"/>
                <a:cs typeface="Segoe UI" panose="020B0502040204020203" pitchFamily="34" charset="0"/>
              </a:defRPr>
            </a:lvl1pPr>
          </a:lstStyle>
          <a:p>
            <a:pPr>
              <a:defRPr/>
            </a:pPr>
            <a:r>
              <a:rPr lang="en-US" dirty="0"/>
              <a:t>© 2014, John Wiley &amp; Sons, Inc.</a:t>
            </a:r>
          </a:p>
        </p:txBody>
      </p:sp>
      <p:sp>
        <p:nvSpPr>
          <p:cNvPr id="149509" name="Rectangle 5"/>
          <p:cNvSpPr>
            <a:spLocks noGrp="1" noChangeArrowheads="1"/>
          </p:cNvSpPr>
          <p:nvPr>
            <p:ph type="ftr" sz="quarter" idx="3"/>
          </p:nvPr>
        </p:nvSpPr>
        <p:spPr bwMode="auto">
          <a:xfrm>
            <a:off x="2629403" y="6245225"/>
            <a:ext cx="3885191"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0" hangingPunct="0">
              <a:defRPr sz="1050">
                <a:latin typeface="Segoe UI" panose="020B0502040204020203" pitchFamily="34" charset="0"/>
                <a:ea typeface="Segoe UI" panose="020B0502040204020203" pitchFamily="34" charset="0"/>
                <a:cs typeface="Segoe UI" panose="020B0502040204020203" pitchFamily="34" charset="0"/>
              </a:defRPr>
            </a:lvl1pPr>
          </a:lstStyle>
          <a:p>
            <a:pPr>
              <a:defRPr/>
            </a:pPr>
            <a:r>
              <a:rPr lang="en-US"/>
              <a:t>Microsoft Official Academic Course, Microsoft Word 2013</a:t>
            </a:r>
            <a:endParaRPr lang="en-US" dirty="0"/>
          </a:p>
        </p:txBody>
      </p:sp>
      <p:sp>
        <p:nvSpPr>
          <p:cNvPr id="14951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0" hangingPunct="0">
              <a:defRPr sz="1050">
                <a:latin typeface="Segoe UI" panose="020B0502040204020203" pitchFamily="34" charset="0"/>
                <a:ea typeface="Segoe UI" panose="020B0502040204020203" pitchFamily="34" charset="0"/>
                <a:cs typeface="Segoe UI" panose="020B0502040204020203" pitchFamily="34" charset="0"/>
              </a:defRPr>
            </a:lvl1pPr>
          </a:lstStyle>
          <a:p>
            <a:pPr>
              <a:defRPr/>
            </a:pPr>
            <a:fld id="{18D557D5-F51C-4717-8E58-4F5446143640}" type="slidenum">
              <a:rPr lang="en-US" smtClean="0"/>
              <a:pPr>
                <a:defRPr/>
              </a:pPr>
              <a:t>‹#›</a:t>
            </a:fld>
            <a:endParaRPr lang="en-US"/>
          </a:p>
        </p:txBody>
      </p:sp>
    </p:spTree>
  </p:cSld>
  <p:clrMap bg1="lt1" tx1="dk1" bg2="lt2" tx2="dk2" accent1="accent1" accent2="accent2" accent3="accent3" accent4="accent4" accent5="accent5" accent6="accent6" hlink="hlink" folHlink="folHlink"/>
  <p:sldLayoutIdLst>
    <p:sldLayoutId id="2147484051" r:id="rId1"/>
    <p:sldLayoutId id="2147484052" r:id="rId2"/>
    <p:sldLayoutId id="2147484053" r:id="rId3"/>
    <p:sldLayoutId id="2147484054" r:id="rId4"/>
    <p:sldLayoutId id="2147484055" r:id="rId5"/>
    <p:sldLayoutId id="2147484056" r:id="rId6"/>
    <p:sldLayoutId id="2147484057" r:id="rId7"/>
    <p:sldLayoutId id="2147484058" r:id="rId8"/>
    <p:sldLayoutId id="2147484059" r:id="rId9"/>
    <p:sldLayoutId id="2147484060" r:id="rId10"/>
    <p:sldLayoutId id="2147484061" r:id="rId11"/>
    <p:sldLayoutId id="2147484062" r:id="rId12"/>
    <p:sldLayoutId id="2147484063" r:id="rId13"/>
  </p:sldLayoutIdLst>
  <p:hf hdr="0"/>
  <p:txStyles>
    <p:titleStyle>
      <a:lvl1pPr algn="l" rtl="0" eaLnBrk="1" fontAlgn="base" hangingPunct="1">
        <a:spcBef>
          <a:spcPct val="0"/>
        </a:spcBef>
        <a:spcAft>
          <a:spcPct val="0"/>
        </a:spcAft>
        <a:defRPr sz="3200">
          <a:solidFill>
            <a:srgbClr val="BA1419"/>
          </a:solidFill>
          <a:effectLst>
            <a:outerShdw blurRad="38100" dist="38100" dir="2700000" algn="tl">
              <a:schemeClr val="bg1"/>
            </a:outerShdw>
          </a:effectLst>
          <a:latin typeface="Segoe UI Semibold" panose="020B0702040204020203" pitchFamily="34" charset="0"/>
          <a:ea typeface="+mj-ea"/>
          <a:cs typeface="+mj-cs"/>
        </a:defRPr>
      </a:lvl1pPr>
      <a:lvl2pPr algn="l" rtl="0" eaLnBrk="1" fontAlgn="base" hangingPunct="1">
        <a:spcBef>
          <a:spcPct val="0"/>
        </a:spcBef>
        <a:spcAft>
          <a:spcPct val="0"/>
        </a:spcAft>
        <a:defRPr sz="3200">
          <a:solidFill>
            <a:srgbClr val="0000CC"/>
          </a:solidFill>
          <a:effectLst>
            <a:outerShdw blurRad="38100" dist="38100" dir="2700000" algn="tl">
              <a:srgbClr val="000000"/>
            </a:outerShdw>
          </a:effectLst>
          <a:latin typeface="Franklin Gothic Medium" pitchFamily="34" charset="0"/>
        </a:defRPr>
      </a:lvl2pPr>
      <a:lvl3pPr algn="l" rtl="0" eaLnBrk="1" fontAlgn="base" hangingPunct="1">
        <a:spcBef>
          <a:spcPct val="0"/>
        </a:spcBef>
        <a:spcAft>
          <a:spcPct val="0"/>
        </a:spcAft>
        <a:defRPr sz="3200">
          <a:solidFill>
            <a:srgbClr val="0000CC"/>
          </a:solidFill>
          <a:effectLst>
            <a:outerShdw blurRad="38100" dist="38100" dir="2700000" algn="tl">
              <a:srgbClr val="000000"/>
            </a:outerShdw>
          </a:effectLst>
          <a:latin typeface="Franklin Gothic Medium" pitchFamily="34" charset="0"/>
        </a:defRPr>
      </a:lvl3pPr>
      <a:lvl4pPr algn="l" rtl="0" eaLnBrk="1" fontAlgn="base" hangingPunct="1">
        <a:spcBef>
          <a:spcPct val="0"/>
        </a:spcBef>
        <a:spcAft>
          <a:spcPct val="0"/>
        </a:spcAft>
        <a:defRPr sz="3200">
          <a:solidFill>
            <a:srgbClr val="0000CC"/>
          </a:solidFill>
          <a:effectLst>
            <a:outerShdw blurRad="38100" dist="38100" dir="2700000" algn="tl">
              <a:srgbClr val="000000"/>
            </a:outerShdw>
          </a:effectLst>
          <a:latin typeface="Franklin Gothic Medium" pitchFamily="34" charset="0"/>
        </a:defRPr>
      </a:lvl4pPr>
      <a:lvl5pPr algn="l" rtl="0" eaLnBrk="1" fontAlgn="base" hangingPunct="1">
        <a:spcBef>
          <a:spcPct val="0"/>
        </a:spcBef>
        <a:spcAft>
          <a:spcPct val="0"/>
        </a:spcAft>
        <a:defRPr sz="3200">
          <a:solidFill>
            <a:srgbClr val="0000CC"/>
          </a:solidFill>
          <a:effectLst>
            <a:outerShdw blurRad="38100" dist="38100" dir="2700000" algn="tl">
              <a:srgbClr val="000000"/>
            </a:outerShdw>
          </a:effectLst>
          <a:latin typeface="Franklin Gothic Medium" pitchFamily="34" charset="0"/>
        </a:defRPr>
      </a:lvl5pPr>
      <a:lvl6pPr marL="457200" algn="l" rtl="0" eaLnBrk="1" fontAlgn="base" hangingPunct="1">
        <a:spcBef>
          <a:spcPct val="0"/>
        </a:spcBef>
        <a:spcAft>
          <a:spcPct val="0"/>
        </a:spcAft>
        <a:defRPr sz="3200">
          <a:solidFill>
            <a:srgbClr val="0000CC"/>
          </a:solidFill>
          <a:effectLst>
            <a:outerShdw blurRad="38100" dist="38100" dir="2700000" algn="tl">
              <a:srgbClr val="000000"/>
            </a:outerShdw>
          </a:effectLst>
          <a:latin typeface="Franklin Gothic Medium" pitchFamily="34" charset="0"/>
        </a:defRPr>
      </a:lvl6pPr>
      <a:lvl7pPr marL="914400" algn="l" rtl="0" eaLnBrk="1" fontAlgn="base" hangingPunct="1">
        <a:spcBef>
          <a:spcPct val="0"/>
        </a:spcBef>
        <a:spcAft>
          <a:spcPct val="0"/>
        </a:spcAft>
        <a:defRPr sz="3200">
          <a:solidFill>
            <a:srgbClr val="0000CC"/>
          </a:solidFill>
          <a:effectLst>
            <a:outerShdw blurRad="38100" dist="38100" dir="2700000" algn="tl">
              <a:srgbClr val="000000"/>
            </a:outerShdw>
          </a:effectLst>
          <a:latin typeface="Franklin Gothic Medium" pitchFamily="34" charset="0"/>
        </a:defRPr>
      </a:lvl7pPr>
      <a:lvl8pPr marL="1371600" algn="l" rtl="0" eaLnBrk="1" fontAlgn="base" hangingPunct="1">
        <a:spcBef>
          <a:spcPct val="0"/>
        </a:spcBef>
        <a:spcAft>
          <a:spcPct val="0"/>
        </a:spcAft>
        <a:defRPr sz="3200">
          <a:solidFill>
            <a:srgbClr val="0000CC"/>
          </a:solidFill>
          <a:effectLst>
            <a:outerShdw blurRad="38100" dist="38100" dir="2700000" algn="tl">
              <a:srgbClr val="000000"/>
            </a:outerShdw>
          </a:effectLst>
          <a:latin typeface="Franklin Gothic Medium" pitchFamily="34" charset="0"/>
        </a:defRPr>
      </a:lvl8pPr>
      <a:lvl9pPr marL="1828800" algn="l" rtl="0" eaLnBrk="1" fontAlgn="base" hangingPunct="1">
        <a:spcBef>
          <a:spcPct val="0"/>
        </a:spcBef>
        <a:spcAft>
          <a:spcPct val="0"/>
        </a:spcAft>
        <a:defRPr sz="3200">
          <a:solidFill>
            <a:srgbClr val="0000CC"/>
          </a:solidFill>
          <a:effectLst>
            <a:outerShdw blurRad="38100" dist="38100" dir="2700000" algn="tl">
              <a:srgbClr val="000000"/>
            </a:outerShdw>
          </a:effectLst>
          <a:latin typeface="Franklin Gothic Medium" pitchFamily="34" charset="0"/>
        </a:defRPr>
      </a:lvl9pPr>
    </p:titleStyle>
    <p:bodyStyle>
      <a:lvl1pPr marL="342900" indent="-342900" algn="l" rtl="0" eaLnBrk="1" fontAlgn="base" hangingPunct="1">
        <a:spcBef>
          <a:spcPct val="20000"/>
        </a:spcBef>
        <a:spcAft>
          <a:spcPct val="0"/>
        </a:spcAft>
        <a:buClr>
          <a:srgbClr val="BA1419"/>
        </a:buClr>
        <a:buFont typeface="Arial"/>
        <a:buChar char="•"/>
        <a:defRPr sz="2200">
          <a:solidFill>
            <a:schemeClr val="tx1"/>
          </a:solidFill>
          <a:latin typeface="Segoe UI" panose="020B0502040204020203" pitchFamily="34" charset="0"/>
          <a:ea typeface="Segoe UI" panose="020B0502040204020203" pitchFamily="34" charset="0"/>
          <a:cs typeface="Segoe UI" panose="020B0502040204020203" pitchFamily="34" charset="0"/>
        </a:defRPr>
      </a:lvl1pPr>
      <a:lvl2pPr marL="971550" indent="-514350" algn="l" rtl="0" eaLnBrk="1" fontAlgn="base" hangingPunct="1">
        <a:spcBef>
          <a:spcPct val="20000"/>
        </a:spcBef>
        <a:spcAft>
          <a:spcPct val="0"/>
        </a:spcAft>
        <a:buClr>
          <a:srgbClr val="BA1419"/>
        </a:buClr>
        <a:buFont typeface="+mj-lt"/>
        <a:buAutoNum type="arabicPeriod"/>
        <a:defRPr sz="2200">
          <a:solidFill>
            <a:schemeClr val="tx1"/>
          </a:solidFill>
          <a:latin typeface="Segoe UI Semilight" panose="020B0402040204020203" pitchFamily="34" charset="0"/>
          <a:cs typeface="Segoe UI Semilight" panose="020B0402040204020203" pitchFamily="34" charset="0"/>
        </a:defRPr>
      </a:lvl2pPr>
      <a:lvl3pPr marL="914400" indent="0" algn="l" rtl="0" eaLnBrk="1" fontAlgn="base" hangingPunct="1">
        <a:spcBef>
          <a:spcPct val="20000"/>
        </a:spcBef>
        <a:spcAft>
          <a:spcPct val="0"/>
        </a:spcAft>
        <a:buClr>
          <a:schemeClr val="tx1"/>
        </a:buClr>
        <a:buNone/>
        <a:defRPr sz="1400">
          <a:solidFill>
            <a:schemeClr val="tx1"/>
          </a:solidFill>
          <a:latin typeface="Segoe UI Light" panose="020B0502040204020203" pitchFamily="34" charset="0"/>
        </a:defRPr>
      </a:lvl3pPr>
      <a:lvl4pPr marL="1600200" indent="-228600" algn="l" rtl="0" eaLnBrk="1" fontAlgn="base" hangingPunct="1">
        <a:spcBef>
          <a:spcPct val="20000"/>
        </a:spcBef>
        <a:spcAft>
          <a:spcPct val="0"/>
        </a:spcAft>
        <a:buChar char="–"/>
        <a:defRPr sz="2000" b="1">
          <a:solidFill>
            <a:schemeClr val="tx1"/>
          </a:solidFill>
          <a:latin typeface="+mn-lt"/>
        </a:defRPr>
      </a:lvl4pPr>
      <a:lvl5pPr marL="2057400" indent="-228600" algn="l" rtl="0" eaLnBrk="1" fontAlgn="base" hangingPunct="1">
        <a:spcBef>
          <a:spcPct val="20000"/>
        </a:spcBef>
        <a:spcAft>
          <a:spcPct val="0"/>
        </a:spcAft>
        <a:buChar char="»"/>
        <a:defRPr sz="2000" b="1">
          <a:solidFill>
            <a:schemeClr val="tx1"/>
          </a:solidFill>
          <a:latin typeface="+mn-lt"/>
        </a:defRPr>
      </a:lvl5pPr>
      <a:lvl6pPr marL="2514600" indent="-228600" algn="l" rtl="0" eaLnBrk="1" fontAlgn="base" hangingPunct="1">
        <a:spcBef>
          <a:spcPct val="20000"/>
        </a:spcBef>
        <a:spcAft>
          <a:spcPct val="0"/>
        </a:spcAft>
        <a:buChar char="»"/>
        <a:defRPr sz="2000" b="1">
          <a:solidFill>
            <a:schemeClr val="tx1"/>
          </a:solidFill>
          <a:latin typeface="+mn-lt"/>
        </a:defRPr>
      </a:lvl6pPr>
      <a:lvl7pPr marL="2971800" indent="-228600" algn="l" rtl="0" eaLnBrk="1" fontAlgn="base" hangingPunct="1">
        <a:spcBef>
          <a:spcPct val="20000"/>
        </a:spcBef>
        <a:spcAft>
          <a:spcPct val="0"/>
        </a:spcAft>
        <a:buChar char="»"/>
        <a:defRPr sz="2000" b="1">
          <a:solidFill>
            <a:schemeClr val="tx1"/>
          </a:solidFill>
          <a:latin typeface="+mn-lt"/>
        </a:defRPr>
      </a:lvl7pPr>
      <a:lvl8pPr marL="3429000" indent="-228600" algn="l" rtl="0" eaLnBrk="1" fontAlgn="base" hangingPunct="1">
        <a:spcBef>
          <a:spcPct val="20000"/>
        </a:spcBef>
        <a:spcAft>
          <a:spcPct val="0"/>
        </a:spcAft>
        <a:buChar char="»"/>
        <a:defRPr sz="2000" b="1">
          <a:solidFill>
            <a:schemeClr val="tx1"/>
          </a:solidFill>
          <a:latin typeface="+mn-lt"/>
        </a:defRPr>
      </a:lvl8pPr>
      <a:lvl9pPr marL="3886200" indent="-228600" algn="l" rtl="0" eaLnBrk="1" fontAlgn="base" hangingPunct="1">
        <a:spcBef>
          <a:spcPct val="20000"/>
        </a:spcBef>
        <a:spcAft>
          <a:spcPct val="0"/>
        </a:spcAft>
        <a:buChar char="»"/>
        <a:defRPr sz="2000" b="1">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8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3.xml"/></Relationships>
</file>

<file path=ppt/slides/_rels/slide8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9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3.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0" y="1452563"/>
            <a:ext cx="9144000" cy="3043237"/>
          </a:xfrm>
          <a:prstGeom prst="rect">
            <a:avLst/>
          </a:prstGeom>
          <a:gradFill flip="none" rotWithShape="1">
            <a:gsLst>
              <a:gs pos="0">
                <a:srgbClr val="FFFFFF">
                  <a:shade val="100000"/>
                </a:srgbClr>
              </a:gs>
              <a:gs pos="98000">
                <a:srgbClr val="FFFFFF">
                  <a:shade val="100000"/>
                </a:srgbClr>
              </a:gs>
              <a:gs pos="99055">
                <a:srgbClr val="FFFFFF">
                  <a:shade val="93000"/>
                </a:srgbClr>
              </a:gs>
              <a:gs pos="100000">
                <a:srgbClr val="FFFFFF">
                  <a:shade val="70000"/>
                </a:srgbClr>
              </a:gs>
            </a:gsLst>
            <a:lin ang="5400000" scaled="1"/>
            <a:tileRect/>
          </a:gradFill>
          <a:ln w="2000" cap="rnd" cmpd="sng" algn="ctr">
            <a:solidFill>
              <a:srgbClr val="302F2C">
                <a:tint val="65000"/>
                <a:satMod val="120000"/>
              </a:srgbClr>
            </a:solidFill>
            <a:prstDash val="solid"/>
          </a:ln>
          <a:effectLst>
            <a:outerShdw blurRad="76200" dist="50800" dir="5400000" algn="tl" rotWithShape="0">
              <a:srgbClr val="000000">
                <a:alpha val="25000"/>
              </a:srgbClr>
            </a:outerShdw>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p:nvSpPr>
          <p:cNvPr id="9" name="Rounded Rectangle 8"/>
          <p:cNvSpPr/>
          <p:nvPr/>
        </p:nvSpPr>
        <p:spPr>
          <a:xfrm>
            <a:off x="418596" y="1528074"/>
            <a:ext cx="8306809" cy="2889482"/>
          </a:xfrm>
          <a:prstGeom prst="roundRect">
            <a:avLst>
              <a:gd name="adj" fmla="val 2127"/>
            </a:avLst>
          </a:prstGeom>
          <a:noFill/>
          <a:ln w="889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 name="Title 1"/>
          <p:cNvSpPr>
            <a:spLocks noGrp="1"/>
          </p:cNvSpPr>
          <p:nvPr>
            <p:ph type="ctrTitle" idx="4294967295"/>
          </p:nvPr>
        </p:nvSpPr>
        <p:spPr>
          <a:xfrm>
            <a:off x="129381" y="3405753"/>
            <a:ext cx="8534400" cy="898525"/>
          </a:xfrm>
        </p:spPr>
        <p:txBody>
          <a:bodyPr lIns="45720" rIns="45720">
            <a:noAutofit/>
          </a:bodyPr>
          <a:lstStyle/>
          <a:p>
            <a:pPr lvl="0" algn="r"/>
            <a:r>
              <a:rPr lang="en-US" sz="4100" b="1" dirty="0">
                <a:latin typeface="Segoe"/>
                <a:ea typeface="ＭＳ ゴシック"/>
              </a:rPr>
              <a:t>Use Controls in Reports and </a:t>
            </a:r>
            <a:r>
              <a:rPr lang="en-US" b="1" dirty="0">
                <a:latin typeface="Segoe"/>
                <a:ea typeface="ＭＳ ゴシック"/>
              </a:rPr>
              <a:t>Forms</a:t>
            </a:r>
            <a:endParaRPr lang="en-US" sz="4100" b="1" dirty="0">
              <a:latin typeface="Segoe"/>
              <a:ea typeface="ＭＳ ゴシック"/>
            </a:endParaRPr>
          </a:p>
        </p:txBody>
      </p:sp>
      <p:sp>
        <p:nvSpPr>
          <p:cNvPr id="2055" name="Subtitle 2"/>
          <p:cNvSpPr>
            <a:spLocks noGrp="1"/>
          </p:cNvSpPr>
          <p:nvPr>
            <p:ph type="body" idx="1"/>
          </p:nvPr>
        </p:nvSpPr>
        <p:spPr>
          <a:xfrm>
            <a:off x="266700" y="3126503"/>
            <a:ext cx="8305800" cy="457200"/>
          </a:xfrm>
        </p:spPr>
        <p:txBody>
          <a:bodyPr lIns="182880" tIns="0"/>
          <a:lstStyle/>
          <a:p>
            <a:pPr marL="36513" indent="0" algn="r" eaLnBrk="1" hangingPunct="1">
              <a:spcBef>
                <a:spcPct val="0"/>
              </a:spcBef>
              <a:buFontTx/>
              <a:buNone/>
            </a:pPr>
            <a:r>
              <a:rPr lang="en-US" sz="2800" dirty="0">
                <a:solidFill>
                  <a:srgbClr val="BA1419"/>
                </a:solidFill>
              </a:rPr>
              <a:t>Lesson 8</a:t>
            </a:r>
          </a:p>
        </p:txBody>
      </p:sp>
      <p:sp>
        <p:nvSpPr>
          <p:cNvPr id="3" name="Date Placeholder 2"/>
          <p:cNvSpPr>
            <a:spLocks noGrp="1"/>
          </p:cNvSpPr>
          <p:nvPr>
            <p:ph type="dt" sz="half" idx="10"/>
          </p:nvPr>
        </p:nvSpPr>
        <p:spPr/>
        <p:txBody>
          <a:bodyPr/>
          <a:lstStyle/>
          <a:p>
            <a:pPr>
              <a:defRPr/>
            </a:pPr>
            <a:r>
              <a:rPr lang="en-US" dirty="0">
                <a:solidFill>
                  <a:schemeClr val="bg1"/>
                </a:solidFill>
              </a:rPr>
              <a:t>© 2014, John Wiley &amp; Sons, Inc.</a:t>
            </a:r>
          </a:p>
        </p:txBody>
      </p:sp>
      <p:sp>
        <p:nvSpPr>
          <p:cNvPr id="4" name="Footer Placeholder 3"/>
          <p:cNvSpPr>
            <a:spLocks noGrp="1"/>
          </p:cNvSpPr>
          <p:nvPr>
            <p:ph type="ftr" sz="quarter" idx="11"/>
          </p:nvPr>
        </p:nvSpPr>
        <p:spPr/>
        <p:txBody>
          <a:bodyPr/>
          <a:lstStyle/>
          <a:p>
            <a:pPr>
              <a:defRPr/>
            </a:pPr>
            <a:r>
              <a:rPr lang="en-US" dirty="0">
                <a:solidFill>
                  <a:schemeClr val="bg1"/>
                </a:solidFill>
              </a:rPr>
              <a:t>Microsoft Official Academic Course, Microsoft Acess 2013</a:t>
            </a:r>
          </a:p>
        </p:txBody>
      </p:sp>
      <p:sp>
        <p:nvSpPr>
          <p:cNvPr id="5" name="Slide Number Placeholder 4"/>
          <p:cNvSpPr>
            <a:spLocks noGrp="1"/>
          </p:cNvSpPr>
          <p:nvPr>
            <p:ph type="sldNum" sz="quarter" idx="12"/>
          </p:nvPr>
        </p:nvSpPr>
        <p:spPr/>
        <p:txBody>
          <a:bodyPr/>
          <a:lstStyle/>
          <a:p>
            <a:pPr>
              <a:defRPr/>
            </a:pPr>
            <a:fld id="{4453F413-A379-4AA4-A6AE-7C7FDF82C384}" type="slidenum">
              <a:rPr lang="en-US" smtClean="0">
                <a:solidFill>
                  <a:schemeClr val="bg1"/>
                </a:solidFill>
              </a:rPr>
              <a:pPr>
                <a:defRPr/>
              </a:pPr>
              <a:t>1</a:t>
            </a:fld>
            <a:endParaRPr lang="en-US" dirty="0">
              <a:solidFill>
                <a:schemeClr val="bg1"/>
              </a:solidFill>
            </a:endParaRPr>
          </a:p>
        </p:txBody>
      </p:sp>
      <p:sp>
        <p:nvSpPr>
          <p:cNvPr id="10" name="Title 1"/>
          <p:cNvSpPr txBox="1">
            <a:spLocks/>
          </p:cNvSpPr>
          <p:nvPr/>
        </p:nvSpPr>
        <p:spPr>
          <a:xfrm>
            <a:off x="152400" y="1828800"/>
            <a:ext cx="8534400" cy="898525"/>
          </a:xfrm>
          <a:prstGeom prst="rect">
            <a:avLst/>
          </a:prstGeom>
        </p:spPr>
        <p:txBody>
          <a:bodyPr vert="horz" lIns="45720" tIns="45720" rIns="45720" bIns="45720" rtlCol="0" anchor="ctr">
            <a:normAutofit/>
          </a:bodyPr>
          <a:lstStyle>
            <a:lvl1pPr algn="l" defTabSz="685800" rtl="0" eaLnBrk="1" latinLnBrk="0" hangingPunct="1">
              <a:lnSpc>
                <a:spcPct val="90000"/>
              </a:lnSpc>
              <a:spcBef>
                <a:spcPct val="0"/>
              </a:spcBef>
              <a:buNone/>
              <a:defRPr sz="3300" kern="1200">
                <a:solidFill>
                  <a:srgbClr val="0000CC"/>
                </a:solidFill>
                <a:latin typeface="+mj-lt"/>
                <a:ea typeface="+mj-ea"/>
                <a:cs typeface="+mj-cs"/>
              </a:defRPr>
            </a:lvl1pPr>
          </a:lstStyle>
          <a:p>
            <a:pPr algn="ctr" fontAlgn="auto">
              <a:spcAft>
                <a:spcPts val="0"/>
              </a:spcAft>
              <a:defRPr/>
            </a:pPr>
            <a:r>
              <a:rPr lang="en-US" sz="4800" b="1" dirty="0">
                <a:solidFill>
                  <a:srgbClr val="BA1419"/>
                </a:solidFill>
                <a:latin typeface="Segoe UI Semibold" panose="020B0702040204020203" pitchFamily="34" charset="0"/>
              </a:rPr>
              <a:t>Microsoft</a:t>
            </a:r>
            <a:r>
              <a:rPr lang="en-US" sz="4800" b="1" dirty="0">
                <a:solidFill>
                  <a:srgbClr val="BA1419"/>
                </a:solidFill>
                <a:latin typeface="+mn-lt"/>
              </a:rPr>
              <a:t> </a:t>
            </a:r>
            <a:r>
              <a:rPr lang="en-US" sz="4800" b="1" dirty="0">
                <a:solidFill>
                  <a:srgbClr val="FF0000"/>
                </a:solidFill>
                <a:latin typeface="+mn-lt"/>
              </a:rPr>
              <a:t>Access 2013</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a:solidFill>
                  <a:srgbClr val="BA141A"/>
                </a:solidFill>
                <a:latin typeface="Segoe"/>
                <a:ea typeface="ＭＳ ゴシック"/>
              </a:rPr>
              <a:t>Step by Step: Add a Bound Control to a Report</a:t>
            </a:r>
          </a:p>
        </p:txBody>
      </p:sp>
      <p:sp>
        <p:nvSpPr>
          <p:cNvPr id="3" name="Text Placeholder 2"/>
          <p:cNvSpPr>
            <a:spLocks noGrp="1"/>
          </p:cNvSpPr>
          <p:nvPr>
            <p:ph type="body" idx="1"/>
          </p:nvPr>
        </p:nvSpPr>
        <p:spPr/>
        <p:txBody>
          <a:bodyPr/>
          <a:lstStyle/>
          <a:p>
            <a:pPr lvl="1" rtl="0">
              <a:buFont typeface="+mj-lt"/>
              <a:buAutoNum type="arabicPeriod" startAt="2"/>
            </a:pPr>
            <a:r>
              <a:rPr lang="en-US" b="0" i="0" u="none" strike="noStrike" baseline="0">
                <a:solidFill>
                  <a:srgbClr val="000000"/>
                </a:solidFill>
                <a:latin typeface="Segoe"/>
                <a:ea typeface="ＭＳ ゴシック"/>
              </a:rPr>
              <a:t>Click the</a:t>
            </a:r>
            <a:r>
              <a:rPr lang="en-US" b="1" i="0" u="none" strike="noStrike" baseline="0">
                <a:solidFill>
                  <a:srgbClr val="000000"/>
                </a:solidFill>
                <a:latin typeface="Segoe"/>
                <a:ea typeface="ＭＳ ゴシック"/>
              </a:rPr>
              <a:t> ID </a:t>
            </a:r>
            <a:r>
              <a:rPr lang="en-US" b="0" i="0" u="none" strike="noStrike" baseline="0">
                <a:solidFill>
                  <a:srgbClr val="000000"/>
                </a:solidFill>
                <a:latin typeface="Segoe"/>
                <a:ea typeface="ＭＳ ゴシック"/>
              </a:rPr>
              <a:t>field and drag it to the right of the Price control, as shown below.</a:t>
            </a:r>
            <a:endParaRPr lang="en-US" b="0" i="0" u="none" strike="noStrike" baseline="0">
              <a:solidFill>
                <a:srgbClr val="000000"/>
              </a:solidFill>
              <a:latin typeface="Univers-Light"/>
              <a:ea typeface="Univers-Light"/>
            </a:endParaRPr>
          </a:p>
        </p:txBody>
      </p:sp>
      <p:sp>
        <p:nvSpPr>
          <p:cNvPr id="4" name="Rectangle 4"/>
          <p:cNvSpPr>
            <a:spLocks noGrp="1" noChangeArrowheads="1"/>
          </p:cNvSpPr>
          <p:nvPr>
            <p:ph type="dt" sz="half" idx="10"/>
          </p:nvPr>
        </p:nvSpPr>
        <p:spPr>
          <a:xfrm>
            <a:off x="457200" y="6245225"/>
            <a:ext cx="2133600" cy="476250"/>
          </a:xfrm>
          <a:ln/>
        </p:spPr>
        <p:txBody>
          <a:bodyPr/>
          <a:lstStyle>
            <a:lvl1pPr>
              <a:defRPr/>
            </a:lvl1pPr>
          </a:lstStyle>
          <a:p>
            <a:pPr>
              <a:defRPr/>
            </a:pPr>
            <a:r>
              <a:rPr lang="en-US"/>
              <a:t>© 2014, John Wiley &amp; Sons, Inc.</a:t>
            </a:r>
          </a:p>
        </p:txBody>
      </p:sp>
      <p:sp>
        <p:nvSpPr>
          <p:cNvPr id="5" name="Rectangle 5"/>
          <p:cNvSpPr>
            <a:spLocks noGrp="1" noChangeArrowheads="1"/>
          </p:cNvSpPr>
          <p:nvPr>
            <p:ph type="ftr" sz="quarter" idx="11"/>
          </p:nvPr>
        </p:nvSpPr>
        <p:spPr>
          <a:xfrm>
            <a:off x="2629403" y="6245225"/>
            <a:ext cx="3885191" cy="476250"/>
          </a:xfrm>
          <a:ln/>
        </p:spPr>
        <p:txBody>
          <a:bodyPr/>
          <a:lstStyle>
            <a:lvl1pPr>
              <a:defRPr/>
            </a:lvl1pPr>
          </a:lstStyle>
          <a:p>
            <a:pPr>
              <a:defRPr/>
            </a:pPr>
            <a:r>
              <a:rPr lang="en-US"/>
              <a:t>Microsoft Official Academic Course, Microsoft Access 2013</a:t>
            </a:r>
            <a:endParaRPr lang="en-US" dirty="0"/>
          </a:p>
        </p:txBody>
      </p:sp>
      <p:sp>
        <p:nvSpPr>
          <p:cNvPr id="6" name="Rectangle 6"/>
          <p:cNvSpPr>
            <a:spLocks noGrp="1" noChangeArrowheads="1"/>
          </p:cNvSpPr>
          <p:nvPr>
            <p:ph type="sldNum" sz="quarter" idx="12"/>
          </p:nvPr>
        </p:nvSpPr>
        <p:spPr>
          <a:xfrm>
            <a:off x="6553200" y="6245225"/>
            <a:ext cx="2133600" cy="476250"/>
          </a:xfrm>
          <a:ln/>
        </p:spPr>
        <p:txBody>
          <a:bodyPr/>
          <a:lstStyle>
            <a:lvl1pPr>
              <a:defRPr/>
            </a:lvl1pPr>
          </a:lstStyle>
          <a:p>
            <a:pPr>
              <a:defRPr/>
            </a:pPr>
            <a:fld id="{3227066C-25CD-4A3B-B69F-B91E783C25B3}" type="slidenum">
              <a:rPr lang="en-US"/>
              <a:pPr>
                <a:defRPr/>
              </a:pPr>
              <a:t>10</a:t>
            </a:fld>
            <a:endParaRPr lang="en-US"/>
          </a:p>
        </p:txBody>
      </p:sp>
      <p:pic>
        <p:nvPicPr>
          <p:cNvPr id="7" name="Picture 6" descr="0809.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6400" y="2362200"/>
            <a:ext cx="6143292" cy="3707444"/>
          </a:xfrm>
          <a:prstGeom prst="rect">
            <a:avLst/>
          </a:prstGeom>
        </p:spPr>
      </p:pic>
    </p:spTree>
    <p:extLst>
      <p:ext uri="{BB962C8B-B14F-4D97-AF65-F5344CB8AC3E}">
        <p14:creationId xmlns:p14="http://schemas.microsoft.com/office/powerpoint/2010/main" val="9915051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a:solidFill>
                  <a:srgbClr val="BA141A"/>
                </a:solidFill>
                <a:latin typeface="Segoe"/>
                <a:ea typeface="ＭＳ ゴシック"/>
              </a:rPr>
              <a:t>Step by Step: Add a Bound Control to a Report</a:t>
            </a:r>
          </a:p>
        </p:txBody>
      </p:sp>
      <p:sp>
        <p:nvSpPr>
          <p:cNvPr id="3" name="Text Placeholder 2"/>
          <p:cNvSpPr>
            <a:spLocks noGrp="1"/>
          </p:cNvSpPr>
          <p:nvPr>
            <p:ph type="body" idx="1"/>
          </p:nvPr>
        </p:nvSpPr>
        <p:spPr/>
        <p:txBody>
          <a:bodyPr/>
          <a:lstStyle/>
          <a:p>
            <a:pPr lvl="1" rtl="0">
              <a:buFont typeface="+mj-lt"/>
              <a:buAutoNum type="arabicPeriod" startAt="3"/>
            </a:pPr>
            <a:r>
              <a:rPr lang="en-US" b="0" i="0" u="none" strike="noStrike" baseline="0">
                <a:solidFill>
                  <a:srgbClr val="000000"/>
                </a:solidFill>
                <a:latin typeface="Segoe"/>
                <a:ea typeface="ＭＳ ゴシック"/>
              </a:rPr>
              <a:t>Drag the </a:t>
            </a:r>
            <a:r>
              <a:rPr lang="en-US" b="1" i="0" u="none" strike="noStrike" baseline="0">
                <a:solidFill>
                  <a:srgbClr val="000000"/>
                </a:solidFill>
                <a:latin typeface="Segoe"/>
                <a:ea typeface="ＭＳ ゴシック"/>
              </a:rPr>
              <a:t>In Production </a:t>
            </a:r>
            <a:r>
              <a:rPr lang="en-US" b="0" i="0" u="none" strike="noStrike" baseline="0">
                <a:solidFill>
                  <a:srgbClr val="000000"/>
                </a:solidFill>
                <a:latin typeface="Segoe"/>
                <a:ea typeface="ＭＳ ゴシック"/>
              </a:rPr>
              <a:t>field to the design grid below the ID control.</a:t>
            </a:r>
          </a:p>
          <a:p>
            <a:pPr lvl="1" rtl="0">
              <a:buAutoNum type="arabicPeriod" startAt="3"/>
            </a:pPr>
            <a:r>
              <a:rPr lang="en-US" b="0" i="0" u="none" strike="noStrike" baseline="0">
                <a:solidFill>
                  <a:srgbClr val="000000"/>
                </a:solidFill>
                <a:latin typeface="Segoe"/>
                <a:ea typeface="ＭＳ ゴシック"/>
              </a:rPr>
              <a:t>Click </a:t>
            </a:r>
            <a:r>
              <a:rPr lang="en-US" b="1" i="0" u="none" strike="noStrike" baseline="0">
                <a:solidFill>
                  <a:srgbClr val="000000"/>
                </a:solidFill>
                <a:latin typeface="Segoe"/>
                <a:ea typeface="ＭＳ ゴシック"/>
              </a:rPr>
              <a:t>Close </a:t>
            </a:r>
            <a:r>
              <a:rPr lang="en-US" b="0" i="0" u="none" strike="noStrike" baseline="0">
                <a:solidFill>
                  <a:srgbClr val="000000"/>
                </a:solidFill>
                <a:latin typeface="Segoe"/>
                <a:ea typeface="ＭＳ ゴシック"/>
              </a:rPr>
              <a:t>on the Field List pane.</a:t>
            </a:r>
          </a:p>
          <a:p>
            <a:pPr lvl="1" rtl="0">
              <a:buAutoNum type="arabicPeriod" startAt="3"/>
            </a:pPr>
            <a:r>
              <a:rPr lang="en-US" b="0" i="0" u="none" strike="noStrike" baseline="0">
                <a:solidFill>
                  <a:srgbClr val="000000"/>
                </a:solidFill>
                <a:latin typeface="Segoe"/>
                <a:ea typeface="ＭＳ ゴシック"/>
              </a:rPr>
              <a:t>Click the </a:t>
            </a:r>
            <a:r>
              <a:rPr lang="en-US" b="1" i="0" u="none" strike="noStrike" baseline="0">
                <a:solidFill>
                  <a:srgbClr val="000000"/>
                </a:solidFill>
                <a:latin typeface="Segoe"/>
                <a:ea typeface="ＭＳ ゴシック"/>
              </a:rPr>
              <a:t>ID field control </a:t>
            </a:r>
            <a:r>
              <a:rPr lang="en-US" b="0" i="0" u="none" strike="noStrike" baseline="0">
                <a:solidFill>
                  <a:srgbClr val="000000"/>
                </a:solidFill>
                <a:latin typeface="Segoe"/>
                <a:ea typeface="ＭＳ ゴシック"/>
              </a:rPr>
              <a:t>until you see the orange border with selection handles on the borders and corners.</a:t>
            </a:r>
          </a:p>
          <a:p>
            <a:pPr lvl="1" rtl="0">
              <a:buAutoNum type="arabicPeriod" startAt="3"/>
            </a:pPr>
            <a:r>
              <a:rPr lang="en-US" b="0" i="0" u="none" strike="noStrike" baseline="0">
                <a:solidFill>
                  <a:srgbClr val="000000"/>
                </a:solidFill>
                <a:latin typeface="Segoe"/>
                <a:ea typeface="ＭＳ ゴシック"/>
              </a:rPr>
              <a:t>Right-click in the control to display the shortcut menu.</a:t>
            </a:r>
            <a:endParaRPr lang="en-US" b="0" i="0" u="none" strike="noStrike" baseline="0">
              <a:solidFill>
                <a:srgbClr val="000000"/>
              </a:solidFill>
              <a:latin typeface="Univers-Light"/>
              <a:ea typeface="Univers-Light"/>
            </a:endParaRPr>
          </a:p>
        </p:txBody>
      </p:sp>
      <p:sp>
        <p:nvSpPr>
          <p:cNvPr id="4" name="Rectangle 4"/>
          <p:cNvSpPr>
            <a:spLocks noGrp="1" noChangeArrowheads="1"/>
          </p:cNvSpPr>
          <p:nvPr>
            <p:ph type="dt" sz="half" idx="10"/>
          </p:nvPr>
        </p:nvSpPr>
        <p:spPr>
          <a:xfrm>
            <a:off x="457200" y="6245225"/>
            <a:ext cx="2133600" cy="476250"/>
          </a:xfrm>
          <a:ln/>
        </p:spPr>
        <p:txBody>
          <a:bodyPr/>
          <a:lstStyle>
            <a:lvl1pPr>
              <a:defRPr/>
            </a:lvl1pPr>
          </a:lstStyle>
          <a:p>
            <a:pPr>
              <a:defRPr/>
            </a:pPr>
            <a:r>
              <a:rPr lang="en-US"/>
              <a:t>© 2014, John Wiley &amp; Sons, Inc.</a:t>
            </a:r>
          </a:p>
        </p:txBody>
      </p:sp>
      <p:sp>
        <p:nvSpPr>
          <p:cNvPr id="5" name="Rectangle 5"/>
          <p:cNvSpPr>
            <a:spLocks noGrp="1" noChangeArrowheads="1"/>
          </p:cNvSpPr>
          <p:nvPr>
            <p:ph type="ftr" sz="quarter" idx="11"/>
          </p:nvPr>
        </p:nvSpPr>
        <p:spPr>
          <a:xfrm>
            <a:off x="2629403" y="6245225"/>
            <a:ext cx="3885191" cy="476250"/>
          </a:xfrm>
          <a:ln/>
        </p:spPr>
        <p:txBody>
          <a:bodyPr/>
          <a:lstStyle>
            <a:lvl1pPr>
              <a:defRPr/>
            </a:lvl1pPr>
          </a:lstStyle>
          <a:p>
            <a:pPr>
              <a:defRPr/>
            </a:pPr>
            <a:r>
              <a:rPr lang="en-US"/>
              <a:t>Microsoft Official Academic Course, Microsoft Access 2013</a:t>
            </a:r>
            <a:endParaRPr lang="en-US" dirty="0"/>
          </a:p>
        </p:txBody>
      </p:sp>
      <p:sp>
        <p:nvSpPr>
          <p:cNvPr id="6" name="Rectangle 6"/>
          <p:cNvSpPr>
            <a:spLocks noGrp="1" noChangeArrowheads="1"/>
          </p:cNvSpPr>
          <p:nvPr>
            <p:ph type="sldNum" sz="quarter" idx="12"/>
          </p:nvPr>
        </p:nvSpPr>
        <p:spPr>
          <a:xfrm>
            <a:off x="6553200" y="6245225"/>
            <a:ext cx="2133600" cy="476250"/>
          </a:xfrm>
          <a:ln/>
        </p:spPr>
        <p:txBody>
          <a:bodyPr/>
          <a:lstStyle>
            <a:lvl1pPr>
              <a:defRPr/>
            </a:lvl1pPr>
          </a:lstStyle>
          <a:p>
            <a:pPr>
              <a:defRPr/>
            </a:pPr>
            <a:fld id="{3227066C-25CD-4A3B-B69F-B91E783C25B3}" type="slidenum">
              <a:rPr lang="en-US"/>
              <a:pPr>
                <a:defRPr/>
              </a:pPr>
              <a:t>11</a:t>
            </a:fld>
            <a:endParaRPr lang="en-US"/>
          </a:p>
        </p:txBody>
      </p:sp>
    </p:spTree>
    <p:extLst>
      <p:ext uri="{BB962C8B-B14F-4D97-AF65-F5344CB8AC3E}">
        <p14:creationId xmlns:p14="http://schemas.microsoft.com/office/powerpoint/2010/main" val="36937463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a:solidFill>
                  <a:srgbClr val="BA141A"/>
                </a:solidFill>
                <a:latin typeface="Segoe"/>
                <a:ea typeface="ＭＳ ゴシック"/>
              </a:rPr>
              <a:t>Step by Step: Add a Bound Control to a Report</a:t>
            </a:r>
          </a:p>
        </p:txBody>
      </p:sp>
      <p:sp>
        <p:nvSpPr>
          <p:cNvPr id="3" name="Text Placeholder 2"/>
          <p:cNvSpPr>
            <a:spLocks noGrp="1"/>
          </p:cNvSpPr>
          <p:nvPr>
            <p:ph type="body" idx="1"/>
          </p:nvPr>
        </p:nvSpPr>
        <p:spPr/>
        <p:txBody>
          <a:bodyPr/>
          <a:lstStyle/>
          <a:p>
            <a:pPr lvl="1" rtl="0">
              <a:buFont typeface="+mj-lt"/>
              <a:buAutoNum type="arabicPeriod" startAt="7"/>
            </a:pPr>
            <a:r>
              <a:rPr lang="en-US" b="0" i="0" u="none" strike="noStrike" baseline="0">
                <a:solidFill>
                  <a:srgbClr val="000000"/>
                </a:solidFill>
                <a:latin typeface="Segoe"/>
                <a:ea typeface="ＭＳ ゴシック"/>
              </a:rPr>
              <a:t>Select </a:t>
            </a:r>
            <a:r>
              <a:rPr lang="en-US" b="1" i="0" u="none" strike="noStrike" baseline="0">
                <a:solidFill>
                  <a:srgbClr val="000000"/>
                </a:solidFill>
                <a:latin typeface="Segoe"/>
                <a:ea typeface="ＭＳ ゴシック"/>
              </a:rPr>
              <a:t>Delete </a:t>
            </a:r>
            <a:r>
              <a:rPr lang="en-US" b="0" i="0" u="none" strike="noStrike" baseline="0">
                <a:solidFill>
                  <a:srgbClr val="000000"/>
                </a:solidFill>
                <a:latin typeface="Segoe"/>
                <a:ea typeface="ＭＳ ゴシック"/>
              </a:rPr>
              <a:t>from the menu, as shown below. The control and label are removed from the design grid.</a:t>
            </a:r>
          </a:p>
        </p:txBody>
      </p:sp>
      <p:sp>
        <p:nvSpPr>
          <p:cNvPr id="4" name="Rectangle 4"/>
          <p:cNvSpPr>
            <a:spLocks noGrp="1" noChangeArrowheads="1"/>
          </p:cNvSpPr>
          <p:nvPr>
            <p:ph type="dt" sz="half" idx="10"/>
          </p:nvPr>
        </p:nvSpPr>
        <p:spPr>
          <a:xfrm>
            <a:off x="457200" y="6245225"/>
            <a:ext cx="2133600" cy="476250"/>
          </a:xfrm>
          <a:ln/>
        </p:spPr>
        <p:txBody>
          <a:bodyPr/>
          <a:lstStyle>
            <a:lvl1pPr>
              <a:defRPr/>
            </a:lvl1pPr>
          </a:lstStyle>
          <a:p>
            <a:pPr>
              <a:defRPr/>
            </a:pPr>
            <a:r>
              <a:rPr lang="en-US"/>
              <a:t>© 2014, John Wiley &amp; Sons, Inc.</a:t>
            </a:r>
          </a:p>
        </p:txBody>
      </p:sp>
      <p:sp>
        <p:nvSpPr>
          <p:cNvPr id="5" name="Rectangle 5"/>
          <p:cNvSpPr>
            <a:spLocks noGrp="1" noChangeArrowheads="1"/>
          </p:cNvSpPr>
          <p:nvPr>
            <p:ph type="ftr" sz="quarter" idx="11"/>
          </p:nvPr>
        </p:nvSpPr>
        <p:spPr>
          <a:xfrm>
            <a:off x="2629403" y="6245225"/>
            <a:ext cx="3885191" cy="476250"/>
          </a:xfrm>
          <a:ln/>
        </p:spPr>
        <p:txBody>
          <a:bodyPr/>
          <a:lstStyle>
            <a:lvl1pPr>
              <a:defRPr/>
            </a:lvl1pPr>
          </a:lstStyle>
          <a:p>
            <a:pPr>
              <a:defRPr/>
            </a:pPr>
            <a:r>
              <a:rPr lang="en-US"/>
              <a:t>Microsoft Official Academic Course, Microsoft Access 2013</a:t>
            </a:r>
            <a:endParaRPr lang="en-US" dirty="0"/>
          </a:p>
        </p:txBody>
      </p:sp>
      <p:sp>
        <p:nvSpPr>
          <p:cNvPr id="6" name="Rectangle 6"/>
          <p:cNvSpPr>
            <a:spLocks noGrp="1" noChangeArrowheads="1"/>
          </p:cNvSpPr>
          <p:nvPr>
            <p:ph type="sldNum" sz="quarter" idx="12"/>
          </p:nvPr>
        </p:nvSpPr>
        <p:spPr>
          <a:xfrm>
            <a:off x="6553200" y="6245225"/>
            <a:ext cx="2133600" cy="476250"/>
          </a:xfrm>
          <a:ln/>
        </p:spPr>
        <p:txBody>
          <a:bodyPr/>
          <a:lstStyle>
            <a:lvl1pPr>
              <a:defRPr/>
            </a:lvl1pPr>
          </a:lstStyle>
          <a:p>
            <a:pPr>
              <a:defRPr/>
            </a:pPr>
            <a:fld id="{3227066C-25CD-4A3B-B69F-B91E783C25B3}" type="slidenum">
              <a:rPr lang="en-US"/>
              <a:pPr>
                <a:defRPr/>
              </a:pPr>
              <a:t>12</a:t>
            </a:fld>
            <a:endParaRPr lang="en-US"/>
          </a:p>
        </p:txBody>
      </p:sp>
      <p:pic>
        <p:nvPicPr>
          <p:cNvPr id="7" name="Picture 6" descr="0810.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7400" y="2362200"/>
            <a:ext cx="5733928" cy="3759200"/>
          </a:xfrm>
          <a:prstGeom prst="rect">
            <a:avLst/>
          </a:prstGeom>
        </p:spPr>
      </p:pic>
    </p:spTree>
    <p:extLst>
      <p:ext uri="{BB962C8B-B14F-4D97-AF65-F5344CB8AC3E}">
        <p14:creationId xmlns:p14="http://schemas.microsoft.com/office/powerpoint/2010/main" val="24599069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a:solidFill>
                  <a:srgbClr val="BA141A"/>
                </a:solidFill>
                <a:latin typeface="Segoe"/>
                <a:ea typeface="ＭＳ ゴシック"/>
              </a:rPr>
              <a:t>Step by Step: Add a Bound Control to a Report</a:t>
            </a:r>
          </a:p>
        </p:txBody>
      </p:sp>
      <p:sp>
        <p:nvSpPr>
          <p:cNvPr id="3" name="Text Placeholder 2"/>
          <p:cNvSpPr>
            <a:spLocks noGrp="1"/>
          </p:cNvSpPr>
          <p:nvPr>
            <p:ph type="body" idx="1"/>
          </p:nvPr>
        </p:nvSpPr>
        <p:spPr/>
        <p:txBody>
          <a:bodyPr/>
          <a:lstStyle/>
          <a:p>
            <a:pPr lvl="1" rtl="0">
              <a:buFont typeface="+mj-lt"/>
              <a:buAutoNum type="arabicPeriod" startAt="8"/>
            </a:pPr>
            <a:r>
              <a:rPr lang="en-US" b="0" i="0" u="none" strike="noStrike" baseline="0">
                <a:solidFill>
                  <a:srgbClr val="000000"/>
                </a:solidFill>
                <a:latin typeface="Segoe"/>
                <a:ea typeface="ＭＳ ゴシック"/>
              </a:rPr>
              <a:t>Select the </a:t>
            </a:r>
            <a:r>
              <a:rPr lang="en-US" b="1" i="0" u="none" strike="noStrike" baseline="0">
                <a:solidFill>
                  <a:srgbClr val="000000"/>
                </a:solidFill>
                <a:latin typeface="Segoe"/>
                <a:ea typeface="ＭＳ ゴシック"/>
              </a:rPr>
              <a:t>In Production </a:t>
            </a:r>
            <a:r>
              <a:rPr lang="en-US" b="0" i="0" u="none" strike="noStrike" baseline="0">
                <a:solidFill>
                  <a:srgbClr val="000000"/>
                </a:solidFill>
                <a:latin typeface="Segoe"/>
                <a:ea typeface="ＭＳ ゴシック"/>
              </a:rPr>
              <a:t>control, right-click, and select </a:t>
            </a:r>
            <a:r>
              <a:rPr lang="en-US" b="1" i="0" u="none" strike="noStrike" baseline="0">
                <a:solidFill>
                  <a:srgbClr val="000000"/>
                </a:solidFill>
                <a:latin typeface="Segoe"/>
                <a:ea typeface="ＭＳ ゴシック"/>
              </a:rPr>
              <a:t>Delete </a:t>
            </a:r>
            <a:r>
              <a:rPr lang="en-US" b="0" i="0" u="none" strike="noStrike" baseline="0">
                <a:solidFill>
                  <a:srgbClr val="000000"/>
                </a:solidFill>
                <a:latin typeface="Segoe"/>
                <a:ea typeface="ＭＳ ゴシック"/>
              </a:rPr>
              <a:t>from the menu.</a:t>
            </a:r>
          </a:p>
          <a:p>
            <a:pPr lvl="1" rtl="0">
              <a:buAutoNum type="arabicPeriod" startAt="8"/>
            </a:pPr>
            <a:r>
              <a:rPr lang="en-US" b="0" i="0" u="none" strike="noStrike" baseline="0">
                <a:solidFill>
                  <a:srgbClr val="000000"/>
                </a:solidFill>
                <a:latin typeface="Segoe"/>
                <a:ea typeface="ＭＳ ゴシック"/>
              </a:rPr>
              <a:t>On the DESIGN contextual tab, in the Controls group, click the </a:t>
            </a:r>
            <a:r>
              <a:rPr lang="en-US" b="1" i="0" u="none" strike="noStrike" baseline="0">
                <a:solidFill>
                  <a:srgbClr val="000000"/>
                </a:solidFill>
                <a:latin typeface="Segoe"/>
                <a:ea typeface="ＭＳ ゴシック"/>
              </a:rPr>
              <a:t>Text Box </a:t>
            </a:r>
            <a:r>
              <a:rPr lang="en-US" b="0" i="0" u="none" strike="noStrike" baseline="0">
                <a:solidFill>
                  <a:srgbClr val="000000"/>
                </a:solidFill>
                <a:latin typeface="Segoe"/>
                <a:ea typeface="ＭＳ ゴシック"/>
              </a:rPr>
              <a:t>button. The mouse pointer changes to the move pointer with a plus sign (+)</a:t>
            </a:r>
            <a:r>
              <a:rPr lang="en-US" b="0" i="0" u="none" strike="noStrike" baseline="0">
                <a:solidFill>
                  <a:srgbClr val="000000"/>
                </a:solidFill>
                <a:latin typeface="Times New Roman"/>
                <a:ea typeface="ＭＳ ゴシック"/>
              </a:rPr>
              <a:t>.</a:t>
            </a:r>
            <a:endParaRPr lang="en-US" b="0" i="0" u="none" strike="noStrike" baseline="0">
              <a:solidFill>
                <a:srgbClr val="000000"/>
              </a:solidFill>
              <a:latin typeface="Univers-Light"/>
              <a:ea typeface="Univers-Light"/>
            </a:endParaRPr>
          </a:p>
        </p:txBody>
      </p:sp>
      <p:sp>
        <p:nvSpPr>
          <p:cNvPr id="4" name="Rectangle 4"/>
          <p:cNvSpPr>
            <a:spLocks noGrp="1" noChangeArrowheads="1"/>
          </p:cNvSpPr>
          <p:nvPr>
            <p:ph type="dt" sz="half" idx="10"/>
          </p:nvPr>
        </p:nvSpPr>
        <p:spPr>
          <a:xfrm>
            <a:off x="457200" y="6245225"/>
            <a:ext cx="2133600" cy="476250"/>
          </a:xfrm>
          <a:ln/>
        </p:spPr>
        <p:txBody>
          <a:bodyPr/>
          <a:lstStyle>
            <a:lvl1pPr>
              <a:defRPr/>
            </a:lvl1pPr>
          </a:lstStyle>
          <a:p>
            <a:pPr>
              <a:defRPr/>
            </a:pPr>
            <a:r>
              <a:rPr lang="en-US"/>
              <a:t>© 2014, John Wiley &amp; Sons, Inc.</a:t>
            </a:r>
          </a:p>
        </p:txBody>
      </p:sp>
      <p:sp>
        <p:nvSpPr>
          <p:cNvPr id="5" name="Rectangle 5"/>
          <p:cNvSpPr>
            <a:spLocks noGrp="1" noChangeArrowheads="1"/>
          </p:cNvSpPr>
          <p:nvPr>
            <p:ph type="ftr" sz="quarter" idx="11"/>
          </p:nvPr>
        </p:nvSpPr>
        <p:spPr>
          <a:xfrm>
            <a:off x="2629403" y="6245225"/>
            <a:ext cx="3885191" cy="476250"/>
          </a:xfrm>
          <a:ln/>
        </p:spPr>
        <p:txBody>
          <a:bodyPr/>
          <a:lstStyle>
            <a:lvl1pPr>
              <a:defRPr/>
            </a:lvl1pPr>
          </a:lstStyle>
          <a:p>
            <a:pPr>
              <a:defRPr/>
            </a:pPr>
            <a:r>
              <a:rPr lang="en-US"/>
              <a:t>Microsoft Official Academic Course, Microsoft Access 2013</a:t>
            </a:r>
            <a:endParaRPr lang="en-US" dirty="0"/>
          </a:p>
        </p:txBody>
      </p:sp>
      <p:sp>
        <p:nvSpPr>
          <p:cNvPr id="6" name="Rectangle 6"/>
          <p:cNvSpPr>
            <a:spLocks noGrp="1" noChangeArrowheads="1"/>
          </p:cNvSpPr>
          <p:nvPr>
            <p:ph type="sldNum" sz="quarter" idx="12"/>
          </p:nvPr>
        </p:nvSpPr>
        <p:spPr>
          <a:xfrm>
            <a:off x="6553200" y="6245225"/>
            <a:ext cx="2133600" cy="476250"/>
          </a:xfrm>
          <a:ln/>
        </p:spPr>
        <p:txBody>
          <a:bodyPr/>
          <a:lstStyle>
            <a:lvl1pPr>
              <a:defRPr/>
            </a:lvl1pPr>
          </a:lstStyle>
          <a:p>
            <a:pPr>
              <a:defRPr/>
            </a:pPr>
            <a:fld id="{3227066C-25CD-4A3B-B69F-B91E783C25B3}" type="slidenum">
              <a:rPr lang="en-US"/>
              <a:pPr>
                <a:defRPr/>
              </a:pPr>
              <a:t>13</a:t>
            </a:fld>
            <a:endParaRPr lang="en-US"/>
          </a:p>
        </p:txBody>
      </p:sp>
    </p:spTree>
    <p:extLst>
      <p:ext uri="{BB962C8B-B14F-4D97-AF65-F5344CB8AC3E}">
        <p14:creationId xmlns:p14="http://schemas.microsoft.com/office/powerpoint/2010/main" val="2292408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a:solidFill>
                  <a:srgbClr val="BA141A"/>
                </a:solidFill>
                <a:latin typeface="Segoe"/>
                <a:ea typeface="ＭＳ ゴシック"/>
              </a:rPr>
              <a:t>Step by Step: Add a Bound Control to a Report</a:t>
            </a:r>
          </a:p>
        </p:txBody>
      </p:sp>
      <p:sp>
        <p:nvSpPr>
          <p:cNvPr id="3" name="Text Placeholder 2"/>
          <p:cNvSpPr>
            <a:spLocks noGrp="1"/>
          </p:cNvSpPr>
          <p:nvPr>
            <p:ph type="body" idx="1"/>
          </p:nvPr>
        </p:nvSpPr>
        <p:spPr>
          <a:xfrm>
            <a:off x="457200" y="1524000"/>
            <a:ext cx="3657600" cy="4953000"/>
          </a:xfrm>
        </p:spPr>
        <p:txBody>
          <a:bodyPr/>
          <a:lstStyle/>
          <a:p>
            <a:pPr lvl="1" rtl="0">
              <a:spcBef>
                <a:spcPts val="300"/>
              </a:spcBef>
              <a:buFont typeface="+mj-lt"/>
              <a:buAutoNum type="arabicPeriod" startAt="10"/>
            </a:pPr>
            <a:r>
              <a:rPr lang="en-US" sz="2000" b="0" i="0" u="none" strike="noStrike" baseline="0">
                <a:latin typeface="Segoe"/>
                <a:ea typeface="ＭＳ ゴシック"/>
              </a:rPr>
              <a:t>Position the pointer under the Price control and click to create the text box control as shown at right. </a:t>
            </a:r>
          </a:p>
          <a:p>
            <a:pPr lvl="1">
              <a:spcBef>
                <a:spcPts val="300"/>
              </a:spcBef>
              <a:buFont typeface="+mj-lt"/>
              <a:buAutoNum type="arabicPeriod" startAt="11"/>
            </a:pPr>
            <a:r>
              <a:rPr lang="en-US" sz="2000">
                <a:solidFill>
                  <a:srgbClr val="000000"/>
                </a:solidFill>
                <a:latin typeface="Segoe"/>
                <a:ea typeface="ＭＳ ゴシック"/>
              </a:rPr>
              <a:t>Select the text box control if it isn’t already selected.</a:t>
            </a:r>
          </a:p>
          <a:p>
            <a:pPr lvl="1">
              <a:spcBef>
                <a:spcPts val="300"/>
              </a:spcBef>
              <a:buAutoNum type="arabicPeriod" startAt="11"/>
            </a:pPr>
            <a:r>
              <a:rPr lang="en-US" sz="2000">
                <a:solidFill>
                  <a:srgbClr val="000000"/>
                </a:solidFill>
                <a:latin typeface="Segoe"/>
                <a:ea typeface="ＭＳ ゴシック"/>
              </a:rPr>
              <a:t>On the DESIGN contextual tab, in the Tools group, click the </a:t>
            </a:r>
            <a:r>
              <a:rPr lang="en-US" sz="2000" b="1">
                <a:solidFill>
                  <a:srgbClr val="000000"/>
                </a:solidFill>
                <a:latin typeface="Segoe"/>
                <a:ea typeface="ＭＳ ゴシック"/>
              </a:rPr>
              <a:t>Property Sheet </a:t>
            </a:r>
            <a:r>
              <a:rPr lang="en-US" sz="2000">
                <a:solidFill>
                  <a:srgbClr val="000000"/>
                </a:solidFill>
                <a:latin typeface="Segoe"/>
                <a:ea typeface="ＭＳ ゴシック"/>
              </a:rPr>
              <a:t>button. The Property Sheet appears.</a:t>
            </a:r>
            <a:endParaRPr lang="en-US" sz="2000">
              <a:solidFill>
                <a:srgbClr val="000000"/>
              </a:solidFill>
              <a:latin typeface="Univers-Light"/>
              <a:ea typeface="Univers-Light"/>
            </a:endParaRPr>
          </a:p>
          <a:p>
            <a:pPr lvl="1" rtl="0">
              <a:spcBef>
                <a:spcPts val="300"/>
              </a:spcBef>
              <a:buFont typeface="+mj-lt"/>
              <a:buAutoNum type="arabicPeriod" startAt="10"/>
            </a:pPr>
            <a:endParaRPr lang="en-US" sz="2000" b="0" i="0" u="none" strike="noStrike" baseline="0">
              <a:latin typeface="Segoe"/>
              <a:ea typeface="ＭＳ ゴシック"/>
            </a:endParaRPr>
          </a:p>
        </p:txBody>
      </p:sp>
      <p:sp>
        <p:nvSpPr>
          <p:cNvPr id="4" name="Rectangle 4"/>
          <p:cNvSpPr>
            <a:spLocks noGrp="1" noChangeArrowheads="1"/>
          </p:cNvSpPr>
          <p:nvPr>
            <p:ph type="dt" sz="half" idx="10"/>
          </p:nvPr>
        </p:nvSpPr>
        <p:spPr>
          <a:xfrm>
            <a:off x="457200" y="6245225"/>
            <a:ext cx="2133600" cy="476250"/>
          </a:xfrm>
          <a:ln/>
        </p:spPr>
        <p:txBody>
          <a:bodyPr/>
          <a:lstStyle>
            <a:lvl1pPr>
              <a:defRPr/>
            </a:lvl1pPr>
          </a:lstStyle>
          <a:p>
            <a:pPr>
              <a:defRPr/>
            </a:pPr>
            <a:r>
              <a:rPr lang="en-US"/>
              <a:t>© 2014, John Wiley &amp; Sons, Inc.</a:t>
            </a:r>
          </a:p>
        </p:txBody>
      </p:sp>
      <p:sp>
        <p:nvSpPr>
          <p:cNvPr id="5" name="Rectangle 5"/>
          <p:cNvSpPr>
            <a:spLocks noGrp="1" noChangeArrowheads="1"/>
          </p:cNvSpPr>
          <p:nvPr>
            <p:ph type="ftr" sz="quarter" idx="11"/>
          </p:nvPr>
        </p:nvSpPr>
        <p:spPr>
          <a:xfrm>
            <a:off x="2629403" y="6245225"/>
            <a:ext cx="3885191" cy="476250"/>
          </a:xfrm>
          <a:ln/>
        </p:spPr>
        <p:txBody>
          <a:bodyPr/>
          <a:lstStyle>
            <a:lvl1pPr>
              <a:defRPr/>
            </a:lvl1pPr>
          </a:lstStyle>
          <a:p>
            <a:pPr>
              <a:defRPr/>
            </a:pPr>
            <a:r>
              <a:rPr lang="en-US"/>
              <a:t>Microsoft Official Academic Course, Microsoft Access 2013</a:t>
            </a:r>
            <a:endParaRPr lang="en-US" dirty="0"/>
          </a:p>
        </p:txBody>
      </p:sp>
      <p:sp>
        <p:nvSpPr>
          <p:cNvPr id="6" name="Rectangle 6"/>
          <p:cNvSpPr>
            <a:spLocks noGrp="1" noChangeArrowheads="1"/>
          </p:cNvSpPr>
          <p:nvPr>
            <p:ph type="sldNum" sz="quarter" idx="12"/>
          </p:nvPr>
        </p:nvSpPr>
        <p:spPr>
          <a:xfrm>
            <a:off x="6553200" y="6245225"/>
            <a:ext cx="2133600" cy="476250"/>
          </a:xfrm>
          <a:ln/>
        </p:spPr>
        <p:txBody>
          <a:bodyPr/>
          <a:lstStyle>
            <a:lvl1pPr>
              <a:defRPr/>
            </a:lvl1pPr>
          </a:lstStyle>
          <a:p>
            <a:pPr>
              <a:defRPr/>
            </a:pPr>
            <a:fld id="{3227066C-25CD-4A3B-B69F-B91E783C25B3}" type="slidenum">
              <a:rPr lang="en-US"/>
              <a:pPr>
                <a:defRPr/>
              </a:pPr>
              <a:t>14</a:t>
            </a:fld>
            <a:endParaRPr lang="en-US"/>
          </a:p>
        </p:txBody>
      </p:sp>
      <p:pic>
        <p:nvPicPr>
          <p:cNvPr id="7" name="Picture 6" descr="081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48667" y="1524000"/>
            <a:ext cx="4580466" cy="4276941"/>
          </a:xfrm>
          <a:prstGeom prst="rect">
            <a:avLst/>
          </a:prstGeom>
        </p:spPr>
      </p:pic>
    </p:spTree>
    <p:extLst>
      <p:ext uri="{BB962C8B-B14F-4D97-AF65-F5344CB8AC3E}">
        <p14:creationId xmlns:p14="http://schemas.microsoft.com/office/powerpoint/2010/main" val="29816611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a:solidFill>
                  <a:srgbClr val="BA141A"/>
                </a:solidFill>
                <a:latin typeface="Segoe"/>
                <a:ea typeface="ＭＳ ゴシック"/>
              </a:rPr>
              <a:t>Step by Step: Add a Bound Control to a Report</a:t>
            </a:r>
          </a:p>
        </p:txBody>
      </p:sp>
      <p:sp>
        <p:nvSpPr>
          <p:cNvPr id="3" name="Text Placeholder 2"/>
          <p:cNvSpPr>
            <a:spLocks noGrp="1"/>
          </p:cNvSpPr>
          <p:nvPr>
            <p:ph type="body" idx="1"/>
          </p:nvPr>
        </p:nvSpPr>
        <p:spPr/>
        <p:txBody>
          <a:bodyPr/>
          <a:lstStyle/>
          <a:p>
            <a:pPr lvl="1" rtl="0">
              <a:buFont typeface="+mj-lt"/>
              <a:buAutoNum type="arabicPeriod" startAt="13"/>
            </a:pPr>
            <a:r>
              <a:rPr lang="en-US" sz="2000" b="0" i="0" u="none" strike="noStrike" baseline="0">
                <a:solidFill>
                  <a:srgbClr val="000000"/>
                </a:solidFill>
                <a:latin typeface="Segoe"/>
                <a:ea typeface="ＭＳ ゴシック"/>
              </a:rPr>
              <a:t>In the DATA tab, click the down arrow on the </a:t>
            </a:r>
            <a:r>
              <a:rPr lang="en-US" sz="2000" b="1" i="0" u="none" strike="noStrike" baseline="0">
                <a:solidFill>
                  <a:srgbClr val="000000"/>
                </a:solidFill>
                <a:latin typeface="Segoe"/>
                <a:ea typeface="ＭＳ ゴシック"/>
              </a:rPr>
              <a:t>Control Source </a:t>
            </a:r>
            <a:r>
              <a:rPr lang="en-US" sz="2000" b="0" i="0" u="none" strike="noStrike" baseline="0">
                <a:solidFill>
                  <a:srgbClr val="000000"/>
                </a:solidFill>
                <a:latin typeface="Segoe"/>
                <a:ea typeface="ＭＳ ゴシック"/>
              </a:rPr>
              <a:t>row and click the </a:t>
            </a:r>
            <a:r>
              <a:rPr lang="en-US" sz="2000" b="1" i="0" u="none" strike="noStrike" baseline="0">
                <a:solidFill>
                  <a:srgbClr val="000000"/>
                </a:solidFill>
                <a:latin typeface="Segoe"/>
                <a:ea typeface="ＭＳ ゴシック"/>
              </a:rPr>
              <a:t>In Production </a:t>
            </a:r>
            <a:r>
              <a:rPr lang="en-US" sz="2000" b="0" i="0" u="none" strike="noStrike" baseline="0">
                <a:solidFill>
                  <a:srgbClr val="000000"/>
                </a:solidFill>
                <a:latin typeface="Segoe"/>
                <a:ea typeface="ＭＳ ゴシック"/>
              </a:rPr>
              <a:t>field, as shown below. Notice the control now displays the field name In Production, which means that it is now bound to the control.</a:t>
            </a:r>
          </a:p>
          <a:p>
            <a:pPr lvl="1" rtl="0">
              <a:buAutoNum type="arabicPeriod" startAt="13"/>
            </a:pPr>
            <a:r>
              <a:rPr lang="en-US" sz="2000" b="0" i="0" u="none" strike="noStrike" baseline="0">
                <a:solidFill>
                  <a:srgbClr val="000000"/>
                </a:solidFill>
                <a:latin typeface="Segoe"/>
                <a:ea typeface="ＭＳ ゴシック"/>
              </a:rPr>
              <a:t>Click </a:t>
            </a:r>
            <a:r>
              <a:rPr lang="en-US" sz="2000" b="1" i="0" u="none" strike="noStrike" baseline="0">
                <a:solidFill>
                  <a:srgbClr val="000000"/>
                </a:solidFill>
                <a:latin typeface="Segoe"/>
                <a:ea typeface="ＭＳ ゴシック"/>
              </a:rPr>
              <a:t>Close </a:t>
            </a:r>
            <a:r>
              <a:rPr lang="en-US" sz="2000" b="0" i="0" u="none" strike="noStrike" baseline="0">
                <a:solidFill>
                  <a:srgbClr val="000000"/>
                </a:solidFill>
                <a:latin typeface="Segoe"/>
                <a:ea typeface="ＭＳ ゴシック"/>
              </a:rPr>
              <a:t>on the Property Sheet.</a:t>
            </a:r>
            <a:endParaRPr lang="en-US" sz="2000" b="0" i="0" u="none" strike="noStrike" baseline="0">
              <a:solidFill>
                <a:srgbClr val="000000"/>
              </a:solidFill>
              <a:latin typeface="Univers-Light"/>
              <a:ea typeface="Univers-Light"/>
            </a:endParaRPr>
          </a:p>
        </p:txBody>
      </p:sp>
      <p:sp>
        <p:nvSpPr>
          <p:cNvPr id="4" name="Rectangle 4"/>
          <p:cNvSpPr>
            <a:spLocks noGrp="1" noChangeArrowheads="1"/>
          </p:cNvSpPr>
          <p:nvPr>
            <p:ph type="dt" sz="half" idx="10"/>
          </p:nvPr>
        </p:nvSpPr>
        <p:spPr>
          <a:xfrm>
            <a:off x="457200" y="6245225"/>
            <a:ext cx="2133600" cy="476250"/>
          </a:xfrm>
          <a:ln/>
        </p:spPr>
        <p:txBody>
          <a:bodyPr/>
          <a:lstStyle>
            <a:lvl1pPr>
              <a:defRPr/>
            </a:lvl1pPr>
          </a:lstStyle>
          <a:p>
            <a:pPr>
              <a:defRPr/>
            </a:pPr>
            <a:r>
              <a:rPr lang="en-US"/>
              <a:t>© 2014, John Wiley &amp; Sons, Inc.</a:t>
            </a:r>
          </a:p>
        </p:txBody>
      </p:sp>
      <p:sp>
        <p:nvSpPr>
          <p:cNvPr id="5" name="Rectangle 5"/>
          <p:cNvSpPr>
            <a:spLocks noGrp="1" noChangeArrowheads="1"/>
          </p:cNvSpPr>
          <p:nvPr>
            <p:ph type="ftr" sz="quarter" idx="11"/>
          </p:nvPr>
        </p:nvSpPr>
        <p:spPr>
          <a:xfrm>
            <a:off x="2629403" y="6245225"/>
            <a:ext cx="3885191" cy="476250"/>
          </a:xfrm>
          <a:ln/>
        </p:spPr>
        <p:txBody>
          <a:bodyPr/>
          <a:lstStyle>
            <a:lvl1pPr>
              <a:defRPr/>
            </a:lvl1pPr>
          </a:lstStyle>
          <a:p>
            <a:pPr>
              <a:defRPr/>
            </a:pPr>
            <a:r>
              <a:rPr lang="en-US"/>
              <a:t>Microsoft Official Academic Course, Microsoft Access 2013</a:t>
            </a:r>
            <a:endParaRPr lang="en-US" dirty="0"/>
          </a:p>
        </p:txBody>
      </p:sp>
      <p:sp>
        <p:nvSpPr>
          <p:cNvPr id="6" name="Rectangle 6"/>
          <p:cNvSpPr>
            <a:spLocks noGrp="1" noChangeArrowheads="1"/>
          </p:cNvSpPr>
          <p:nvPr>
            <p:ph type="sldNum" sz="quarter" idx="12"/>
          </p:nvPr>
        </p:nvSpPr>
        <p:spPr>
          <a:xfrm>
            <a:off x="6553200" y="6245225"/>
            <a:ext cx="2133600" cy="476250"/>
          </a:xfrm>
          <a:ln/>
        </p:spPr>
        <p:txBody>
          <a:bodyPr/>
          <a:lstStyle>
            <a:lvl1pPr>
              <a:defRPr/>
            </a:lvl1pPr>
          </a:lstStyle>
          <a:p>
            <a:pPr>
              <a:defRPr/>
            </a:pPr>
            <a:fld id="{3227066C-25CD-4A3B-B69F-B91E783C25B3}" type="slidenum">
              <a:rPr lang="en-US"/>
              <a:pPr>
                <a:defRPr/>
              </a:pPr>
              <a:t>15</a:t>
            </a:fld>
            <a:endParaRPr lang="en-US"/>
          </a:p>
        </p:txBody>
      </p:sp>
      <p:pic>
        <p:nvPicPr>
          <p:cNvPr id="7" name="Picture 6" descr="081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9667" y="3255329"/>
            <a:ext cx="5435600" cy="2958264"/>
          </a:xfrm>
          <a:prstGeom prst="rect">
            <a:avLst/>
          </a:prstGeom>
        </p:spPr>
      </p:pic>
    </p:spTree>
    <p:extLst>
      <p:ext uri="{BB962C8B-B14F-4D97-AF65-F5344CB8AC3E}">
        <p14:creationId xmlns:p14="http://schemas.microsoft.com/office/powerpoint/2010/main" val="18869633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a:solidFill>
                  <a:srgbClr val="BA141A"/>
                </a:solidFill>
                <a:latin typeface="Segoe"/>
                <a:ea typeface="ＭＳ ゴシック"/>
              </a:rPr>
              <a:t>Step by Step: Add a Bound Control to a Report</a:t>
            </a:r>
          </a:p>
        </p:txBody>
      </p:sp>
      <p:sp>
        <p:nvSpPr>
          <p:cNvPr id="3" name="Text Placeholder 2"/>
          <p:cNvSpPr>
            <a:spLocks noGrp="1"/>
          </p:cNvSpPr>
          <p:nvPr>
            <p:ph type="body" idx="1"/>
          </p:nvPr>
        </p:nvSpPr>
        <p:spPr/>
        <p:txBody>
          <a:bodyPr/>
          <a:lstStyle/>
          <a:p>
            <a:pPr lvl="1" rtl="0">
              <a:buFont typeface="+mj-lt"/>
              <a:buAutoNum type="arabicPeriod" startAt="15"/>
            </a:pPr>
            <a:r>
              <a:rPr lang="en-US" b="0" i="0" u="none" strike="noStrike" baseline="0">
                <a:solidFill>
                  <a:srgbClr val="000000"/>
                </a:solidFill>
                <a:latin typeface="Segoe"/>
                <a:ea typeface="ＭＳ ゴシック"/>
              </a:rPr>
              <a:t>Click the </a:t>
            </a:r>
            <a:r>
              <a:rPr lang="en-US" b="1" i="0" u="none" strike="noStrike" baseline="0">
                <a:solidFill>
                  <a:srgbClr val="000000"/>
                </a:solidFill>
                <a:latin typeface="Segoe"/>
                <a:ea typeface="ＭＳ ゴシック"/>
              </a:rPr>
              <a:t>In Production </a:t>
            </a:r>
            <a:r>
              <a:rPr lang="en-US" b="0" i="0" u="none" strike="noStrike" baseline="0">
                <a:solidFill>
                  <a:srgbClr val="000000"/>
                </a:solidFill>
                <a:latin typeface="Segoe"/>
                <a:ea typeface="ＭＳ ゴシック"/>
              </a:rPr>
              <a:t>control label and select the text in the label.</a:t>
            </a:r>
          </a:p>
          <a:p>
            <a:pPr lvl="1" rtl="0">
              <a:buAutoNum type="arabicPeriod" startAt="15"/>
            </a:pPr>
            <a:r>
              <a:rPr lang="en-US" b="0" i="0" u="none" strike="noStrike" baseline="0">
                <a:solidFill>
                  <a:srgbClr val="000000"/>
                </a:solidFill>
                <a:latin typeface="Segoe"/>
                <a:ea typeface="ＭＳ ゴシック"/>
              </a:rPr>
              <a:t>Key </a:t>
            </a:r>
            <a:r>
              <a:rPr lang="en-US" b="1" i="0" u="none" strike="noStrike" baseline="0">
                <a:solidFill>
                  <a:srgbClr val="000000"/>
                </a:solidFill>
                <a:latin typeface="Segoe"/>
                <a:ea typeface="ＭＳ ゴシック"/>
              </a:rPr>
              <a:t>In Production: </a:t>
            </a:r>
            <a:r>
              <a:rPr lang="en-US" b="0" i="0" u="none" strike="noStrike" baseline="0">
                <a:solidFill>
                  <a:srgbClr val="000000"/>
                </a:solidFill>
                <a:latin typeface="Segoe"/>
                <a:ea typeface="ＭＳ ゴシック"/>
              </a:rPr>
              <a:t>and then [press </a:t>
            </a:r>
            <a:r>
              <a:rPr lang="en-US" b="1" i="0" u="none" strike="noStrike" baseline="0">
                <a:solidFill>
                  <a:srgbClr val="000000"/>
                </a:solidFill>
                <a:latin typeface="Segoe"/>
                <a:ea typeface="ＭＳ ゴシック"/>
              </a:rPr>
              <a:t>Enter</a:t>
            </a:r>
            <a:r>
              <a:rPr lang="en-US" b="0" i="0" u="none" strike="noStrike" baseline="0">
                <a:solidFill>
                  <a:srgbClr val="000000"/>
                </a:solidFill>
                <a:latin typeface="Segoe"/>
                <a:ea typeface="ＭＳ ゴシック"/>
              </a:rPr>
              <a:t>]. Your screen should look similar to the figure below.</a:t>
            </a:r>
            <a:endParaRPr lang="en-US" b="0" i="0" u="none" strike="noStrike" baseline="0">
              <a:solidFill>
                <a:srgbClr val="000000"/>
              </a:solidFill>
              <a:latin typeface="Univers-Light"/>
              <a:ea typeface="Univers-Light"/>
            </a:endParaRPr>
          </a:p>
        </p:txBody>
      </p:sp>
      <p:sp>
        <p:nvSpPr>
          <p:cNvPr id="4" name="Rectangle 4"/>
          <p:cNvSpPr>
            <a:spLocks noGrp="1" noChangeArrowheads="1"/>
          </p:cNvSpPr>
          <p:nvPr>
            <p:ph type="dt" sz="half" idx="10"/>
          </p:nvPr>
        </p:nvSpPr>
        <p:spPr>
          <a:xfrm>
            <a:off x="457200" y="6245225"/>
            <a:ext cx="2133600" cy="476250"/>
          </a:xfrm>
          <a:ln/>
        </p:spPr>
        <p:txBody>
          <a:bodyPr/>
          <a:lstStyle>
            <a:lvl1pPr>
              <a:defRPr/>
            </a:lvl1pPr>
          </a:lstStyle>
          <a:p>
            <a:pPr>
              <a:defRPr/>
            </a:pPr>
            <a:r>
              <a:rPr lang="en-US"/>
              <a:t>© 2014, John Wiley &amp; Sons, Inc.</a:t>
            </a:r>
          </a:p>
        </p:txBody>
      </p:sp>
      <p:sp>
        <p:nvSpPr>
          <p:cNvPr id="5" name="Rectangle 5"/>
          <p:cNvSpPr>
            <a:spLocks noGrp="1" noChangeArrowheads="1"/>
          </p:cNvSpPr>
          <p:nvPr>
            <p:ph type="ftr" sz="quarter" idx="11"/>
          </p:nvPr>
        </p:nvSpPr>
        <p:spPr>
          <a:xfrm>
            <a:off x="2629403" y="6245225"/>
            <a:ext cx="3885191" cy="476250"/>
          </a:xfrm>
          <a:ln/>
        </p:spPr>
        <p:txBody>
          <a:bodyPr/>
          <a:lstStyle>
            <a:lvl1pPr>
              <a:defRPr/>
            </a:lvl1pPr>
          </a:lstStyle>
          <a:p>
            <a:pPr>
              <a:defRPr/>
            </a:pPr>
            <a:r>
              <a:rPr lang="en-US"/>
              <a:t>Microsoft Official Academic Course, Microsoft Access 2013</a:t>
            </a:r>
            <a:endParaRPr lang="en-US" dirty="0"/>
          </a:p>
        </p:txBody>
      </p:sp>
      <p:sp>
        <p:nvSpPr>
          <p:cNvPr id="6" name="Rectangle 6"/>
          <p:cNvSpPr>
            <a:spLocks noGrp="1" noChangeArrowheads="1"/>
          </p:cNvSpPr>
          <p:nvPr>
            <p:ph type="sldNum" sz="quarter" idx="12"/>
          </p:nvPr>
        </p:nvSpPr>
        <p:spPr>
          <a:xfrm>
            <a:off x="6553200" y="6245225"/>
            <a:ext cx="2133600" cy="476250"/>
          </a:xfrm>
          <a:ln/>
        </p:spPr>
        <p:txBody>
          <a:bodyPr/>
          <a:lstStyle>
            <a:lvl1pPr>
              <a:defRPr/>
            </a:lvl1pPr>
          </a:lstStyle>
          <a:p>
            <a:pPr>
              <a:defRPr/>
            </a:pPr>
            <a:fld id="{3227066C-25CD-4A3B-B69F-B91E783C25B3}" type="slidenum">
              <a:rPr lang="en-US"/>
              <a:pPr>
                <a:defRPr/>
              </a:pPr>
              <a:t>16</a:t>
            </a:fld>
            <a:endParaRPr lang="en-US"/>
          </a:p>
        </p:txBody>
      </p:sp>
      <p:pic>
        <p:nvPicPr>
          <p:cNvPr id="7" name="Picture 6" descr="0813.png"/>
          <p:cNvPicPr>
            <a:picLocks noChangeAspect="1"/>
          </p:cNvPicPr>
          <p:nvPr/>
        </p:nvPicPr>
        <p:blipFill rotWithShape="1">
          <a:blip r:embed="rId2">
            <a:extLst>
              <a:ext uri="{28A0092B-C50C-407E-A947-70E740481C1C}">
                <a14:useLocalDpi xmlns:a14="http://schemas.microsoft.com/office/drawing/2010/main" val="0"/>
              </a:ext>
            </a:extLst>
          </a:blip>
          <a:srcRect r="13611" b="42686"/>
          <a:stretch/>
        </p:blipFill>
        <p:spPr>
          <a:xfrm>
            <a:off x="1143000" y="3048000"/>
            <a:ext cx="6595533" cy="3094349"/>
          </a:xfrm>
          <a:prstGeom prst="rect">
            <a:avLst/>
          </a:prstGeom>
        </p:spPr>
      </p:pic>
    </p:spTree>
    <p:extLst>
      <p:ext uri="{BB962C8B-B14F-4D97-AF65-F5344CB8AC3E}">
        <p14:creationId xmlns:p14="http://schemas.microsoft.com/office/powerpoint/2010/main" val="16273964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a:solidFill>
                  <a:srgbClr val="BA141A"/>
                </a:solidFill>
                <a:latin typeface="Segoe"/>
                <a:ea typeface="ＭＳ ゴシック"/>
              </a:rPr>
              <a:t>Step by Step: Add a Bound Control to a Report</a:t>
            </a:r>
          </a:p>
        </p:txBody>
      </p:sp>
      <p:sp>
        <p:nvSpPr>
          <p:cNvPr id="3" name="Text Placeholder 2"/>
          <p:cNvSpPr>
            <a:spLocks noGrp="1"/>
          </p:cNvSpPr>
          <p:nvPr>
            <p:ph type="body" idx="1"/>
          </p:nvPr>
        </p:nvSpPr>
        <p:spPr/>
        <p:txBody>
          <a:bodyPr/>
          <a:lstStyle/>
          <a:p>
            <a:pPr lvl="1" rtl="0">
              <a:buFont typeface="+mj-lt"/>
              <a:buAutoNum type="arabicPeriod" startAt="17"/>
            </a:pPr>
            <a:r>
              <a:rPr lang="en-US" b="0" i="0" u="none" strike="noStrike" baseline="0">
                <a:solidFill>
                  <a:srgbClr val="000000"/>
                </a:solidFill>
                <a:latin typeface="Segoe"/>
                <a:ea typeface="ＭＳ ゴシック"/>
              </a:rPr>
              <a:t>Switch to Report view to view your changes. When finished, switch back to Design view.</a:t>
            </a:r>
          </a:p>
          <a:p>
            <a:pPr lvl="1" rtl="0">
              <a:buAutoNum type="arabicPeriod" startAt="17"/>
            </a:pPr>
            <a:r>
              <a:rPr lang="en-US" b="0" i="0" u="none" strike="noStrike" baseline="0">
                <a:solidFill>
                  <a:srgbClr val="000000"/>
                </a:solidFill>
                <a:latin typeface="Segoe"/>
                <a:ea typeface="ＭＳ ゴシック"/>
              </a:rPr>
              <a:t>Click the </a:t>
            </a:r>
            <a:r>
              <a:rPr lang="en-US" b="1" i="0" u="none" strike="noStrike" baseline="0">
                <a:solidFill>
                  <a:srgbClr val="000000"/>
                </a:solidFill>
                <a:latin typeface="Segoe"/>
                <a:ea typeface="ＭＳ ゴシック"/>
              </a:rPr>
              <a:t>Save </a:t>
            </a:r>
            <a:r>
              <a:rPr lang="en-US" b="0" i="0" u="none" strike="noStrike" baseline="0">
                <a:solidFill>
                  <a:srgbClr val="000000"/>
                </a:solidFill>
                <a:latin typeface="Segoe"/>
                <a:ea typeface="ＭＳ ゴシック"/>
              </a:rPr>
              <a:t>button on the Quick Access Toolbar.</a:t>
            </a:r>
          </a:p>
          <a:p>
            <a:pPr lvl="0" rtl="0"/>
            <a:r>
              <a:rPr lang="en-US" b="1" i="0" u="none" strike="noStrike" baseline="0">
                <a:solidFill>
                  <a:srgbClr val="000000"/>
                </a:solidFill>
                <a:latin typeface="Segoe"/>
                <a:ea typeface="ＭＳ ゴシック"/>
              </a:rPr>
              <a:t>PAUSE. LEAVE </a:t>
            </a:r>
            <a:r>
              <a:rPr lang="en-US" b="0" i="0" u="none" strike="noStrike" baseline="0">
                <a:solidFill>
                  <a:srgbClr val="000000"/>
                </a:solidFill>
                <a:latin typeface="Segoe"/>
                <a:ea typeface="ＭＳ ゴシック"/>
              </a:rPr>
              <a:t>the report open to use in the next exercise.</a:t>
            </a:r>
          </a:p>
        </p:txBody>
      </p:sp>
      <p:sp>
        <p:nvSpPr>
          <p:cNvPr id="4" name="Rectangle 4"/>
          <p:cNvSpPr>
            <a:spLocks noGrp="1" noChangeArrowheads="1"/>
          </p:cNvSpPr>
          <p:nvPr>
            <p:ph type="dt" sz="half" idx="10"/>
          </p:nvPr>
        </p:nvSpPr>
        <p:spPr>
          <a:xfrm>
            <a:off x="457200" y="6245225"/>
            <a:ext cx="2133600" cy="476250"/>
          </a:xfrm>
          <a:ln/>
        </p:spPr>
        <p:txBody>
          <a:bodyPr/>
          <a:lstStyle>
            <a:lvl1pPr>
              <a:defRPr/>
            </a:lvl1pPr>
          </a:lstStyle>
          <a:p>
            <a:pPr>
              <a:defRPr/>
            </a:pPr>
            <a:r>
              <a:rPr lang="en-US"/>
              <a:t>© 2014, John Wiley &amp; Sons, Inc.</a:t>
            </a:r>
          </a:p>
        </p:txBody>
      </p:sp>
      <p:sp>
        <p:nvSpPr>
          <p:cNvPr id="5" name="Rectangle 5"/>
          <p:cNvSpPr>
            <a:spLocks noGrp="1" noChangeArrowheads="1"/>
          </p:cNvSpPr>
          <p:nvPr>
            <p:ph type="ftr" sz="quarter" idx="11"/>
          </p:nvPr>
        </p:nvSpPr>
        <p:spPr>
          <a:xfrm>
            <a:off x="2629403" y="6245225"/>
            <a:ext cx="3885191" cy="476250"/>
          </a:xfrm>
          <a:ln/>
        </p:spPr>
        <p:txBody>
          <a:bodyPr/>
          <a:lstStyle>
            <a:lvl1pPr>
              <a:defRPr/>
            </a:lvl1pPr>
          </a:lstStyle>
          <a:p>
            <a:pPr>
              <a:defRPr/>
            </a:pPr>
            <a:r>
              <a:rPr lang="en-US"/>
              <a:t>Microsoft Official Academic Course, Microsoft Access 2013</a:t>
            </a:r>
            <a:endParaRPr lang="en-US" dirty="0"/>
          </a:p>
        </p:txBody>
      </p:sp>
      <p:sp>
        <p:nvSpPr>
          <p:cNvPr id="6" name="Rectangle 6"/>
          <p:cNvSpPr>
            <a:spLocks noGrp="1" noChangeArrowheads="1"/>
          </p:cNvSpPr>
          <p:nvPr>
            <p:ph type="sldNum" sz="quarter" idx="12"/>
          </p:nvPr>
        </p:nvSpPr>
        <p:spPr>
          <a:xfrm>
            <a:off x="6553200" y="6245225"/>
            <a:ext cx="2133600" cy="476250"/>
          </a:xfrm>
          <a:ln/>
        </p:spPr>
        <p:txBody>
          <a:bodyPr/>
          <a:lstStyle>
            <a:lvl1pPr>
              <a:defRPr/>
            </a:lvl1pPr>
          </a:lstStyle>
          <a:p>
            <a:pPr>
              <a:defRPr/>
            </a:pPr>
            <a:fld id="{3227066C-25CD-4A3B-B69F-B91E783C25B3}" type="slidenum">
              <a:rPr lang="en-US"/>
              <a:pPr>
                <a:defRPr/>
              </a:pPr>
              <a:t>17</a:t>
            </a:fld>
            <a:endParaRPr lang="en-US"/>
          </a:p>
        </p:txBody>
      </p:sp>
    </p:spTree>
    <p:extLst>
      <p:ext uri="{BB962C8B-B14F-4D97-AF65-F5344CB8AC3E}">
        <p14:creationId xmlns:p14="http://schemas.microsoft.com/office/powerpoint/2010/main" val="13878117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a:solidFill>
                  <a:srgbClr val="BA141A"/>
                </a:solidFill>
                <a:latin typeface="Segoe"/>
                <a:ea typeface="ＭＳ ゴシック"/>
              </a:rPr>
              <a:t>Step by Step: Add a Calculated Control</a:t>
            </a:r>
          </a:p>
        </p:txBody>
      </p:sp>
      <p:sp>
        <p:nvSpPr>
          <p:cNvPr id="3" name="Text Placeholder 2"/>
          <p:cNvSpPr>
            <a:spLocks noGrp="1"/>
          </p:cNvSpPr>
          <p:nvPr>
            <p:ph type="body" idx="1"/>
          </p:nvPr>
        </p:nvSpPr>
        <p:spPr>
          <a:xfrm>
            <a:off x="457200" y="1524000"/>
            <a:ext cx="4038600" cy="4953000"/>
          </a:xfrm>
        </p:spPr>
        <p:txBody>
          <a:bodyPr/>
          <a:lstStyle/>
          <a:p>
            <a:pPr lvl="0" rtl="0"/>
            <a:r>
              <a:rPr lang="en-US" sz="2000" b="1" i="0" u="none" strike="noStrike" baseline="0">
                <a:solidFill>
                  <a:srgbClr val="000000"/>
                </a:solidFill>
                <a:latin typeface="Segoe"/>
                <a:ea typeface="ＭＳ ゴシック"/>
              </a:rPr>
              <a:t>USE </a:t>
            </a:r>
            <a:r>
              <a:rPr lang="en-US" sz="2000" b="0" i="0" u="none" strike="noStrike" baseline="0">
                <a:solidFill>
                  <a:srgbClr val="000000"/>
                </a:solidFill>
                <a:latin typeface="Segoe"/>
                <a:ea typeface="ＭＳ ゴシック"/>
              </a:rPr>
              <a:t>the database that is open from the previous exercise.</a:t>
            </a:r>
          </a:p>
          <a:p>
            <a:pPr lvl="1" rtl="0"/>
            <a:r>
              <a:rPr lang="en-US" sz="2000" b="0" i="0" u="none" strike="noStrike" baseline="0">
                <a:solidFill>
                  <a:srgbClr val="000000"/>
                </a:solidFill>
                <a:latin typeface="Segoe"/>
                <a:ea typeface="ＭＳ ゴシック"/>
              </a:rPr>
              <a:t>On the DESIGN tab, in the Controls group, click the </a:t>
            </a:r>
            <a:r>
              <a:rPr lang="en-US" sz="2000" b="1" i="0" u="none" strike="noStrike" baseline="0">
                <a:solidFill>
                  <a:srgbClr val="000000"/>
                </a:solidFill>
                <a:latin typeface="Segoe"/>
                <a:ea typeface="ＭＳ ゴシック"/>
              </a:rPr>
              <a:t>Text Box </a:t>
            </a:r>
            <a:r>
              <a:rPr lang="en-US" sz="2000" b="0" i="0" u="none" strike="noStrike" baseline="0">
                <a:solidFill>
                  <a:srgbClr val="000000"/>
                </a:solidFill>
                <a:latin typeface="Segoe"/>
                <a:ea typeface="ＭＳ ゴシック"/>
              </a:rPr>
              <a:t>button.</a:t>
            </a:r>
          </a:p>
          <a:p>
            <a:pPr lvl="1" rtl="0"/>
            <a:r>
              <a:rPr lang="en-US" sz="2000" b="0" i="0" u="none" strike="noStrike" baseline="0">
                <a:solidFill>
                  <a:srgbClr val="000000"/>
                </a:solidFill>
                <a:latin typeface="Segoe"/>
                <a:ea typeface="ＭＳ ゴシック"/>
              </a:rPr>
              <a:t>Position the mouse pointer on the design grid and drag down and to the right to create and position a control the size of the one shown at right.</a:t>
            </a:r>
            <a:endParaRPr lang="en-US" sz="2000" b="0" i="0" u="none" strike="noStrike" baseline="0">
              <a:solidFill>
                <a:srgbClr val="000000"/>
              </a:solidFill>
              <a:latin typeface="Univers-Light"/>
              <a:ea typeface="Univers-Light"/>
            </a:endParaRPr>
          </a:p>
        </p:txBody>
      </p:sp>
      <p:sp>
        <p:nvSpPr>
          <p:cNvPr id="4" name="Rectangle 4"/>
          <p:cNvSpPr>
            <a:spLocks noGrp="1" noChangeArrowheads="1"/>
          </p:cNvSpPr>
          <p:nvPr>
            <p:ph type="dt" sz="half" idx="10"/>
          </p:nvPr>
        </p:nvSpPr>
        <p:spPr>
          <a:xfrm>
            <a:off x="457200" y="6245225"/>
            <a:ext cx="2133600" cy="476250"/>
          </a:xfrm>
          <a:ln/>
        </p:spPr>
        <p:txBody>
          <a:bodyPr/>
          <a:lstStyle>
            <a:lvl1pPr>
              <a:defRPr/>
            </a:lvl1pPr>
          </a:lstStyle>
          <a:p>
            <a:pPr>
              <a:defRPr/>
            </a:pPr>
            <a:r>
              <a:rPr lang="en-US"/>
              <a:t>© 2014, John Wiley &amp; Sons, Inc.</a:t>
            </a:r>
          </a:p>
        </p:txBody>
      </p:sp>
      <p:sp>
        <p:nvSpPr>
          <p:cNvPr id="5" name="Rectangle 5"/>
          <p:cNvSpPr>
            <a:spLocks noGrp="1" noChangeArrowheads="1"/>
          </p:cNvSpPr>
          <p:nvPr>
            <p:ph type="ftr" sz="quarter" idx="11"/>
          </p:nvPr>
        </p:nvSpPr>
        <p:spPr>
          <a:xfrm>
            <a:off x="2629403" y="6245225"/>
            <a:ext cx="3885191" cy="476250"/>
          </a:xfrm>
          <a:ln/>
        </p:spPr>
        <p:txBody>
          <a:bodyPr/>
          <a:lstStyle>
            <a:lvl1pPr>
              <a:defRPr/>
            </a:lvl1pPr>
          </a:lstStyle>
          <a:p>
            <a:pPr>
              <a:defRPr/>
            </a:pPr>
            <a:r>
              <a:rPr lang="en-US"/>
              <a:t>Microsoft Official Academic Course, Microsoft Access 2013</a:t>
            </a:r>
            <a:endParaRPr lang="en-US" dirty="0"/>
          </a:p>
        </p:txBody>
      </p:sp>
      <p:sp>
        <p:nvSpPr>
          <p:cNvPr id="6" name="Rectangle 6"/>
          <p:cNvSpPr>
            <a:spLocks noGrp="1" noChangeArrowheads="1"/>
          </p:cNvSpPr>
          <p:nvPr>
            <p:ph type="sldNum" sz="quarter" idx="12"/>
          </p:nvPr>
        </p:nvSpPr>
        <p:spPr>
          <a:xfrm>
            <a:off x="6553200" y="6245225"/>
            <a:ext cx="2133600" cy="476250"/>
          </a:xfrm>
          <a:ln/>
        </p:spPr>
        <p:txBody>
          <a:bodyPr/>
          <a:lstStyle>
            <a:lvl1pPr>
              <a:defRPr/>
            </a:lvl1pPr>
          </a:lstStyle>
          <a:p>
            <a:pPr>
              <a:defRPr/>
            </a:pPr>
            <a:fld id="{3227066C-25CD-4A3B-B69F-B91E783C25B3}" type="slidenum">
              <a:rPr lang="en-US"/>
              <a:pPr>
                <a:defRPr/>
              </a:pPr>
              <a:t>18</a:t>
            </a:fld>
            <a:endParaRPr lang="en-US"/>
          </a:p>
        </p:txBody>
      </p:sp>
      <p:pic>
        <p:nvPicPr>
          <p:cNvPr id="7" name="Picture 6" descr="081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0" y="1600200"/>
            <a:ext cx="4033528" cy="3479800"/>
          </a:xfrm>
          <a:prstGeom prst="rect">
            <a:avLst/>
          </a:prstGeom>
        </p:spPr>
      </p:pic>
    </p:spTree>
    <p:extLst>
      <p:ext uri="{BB962C8B-B14F-4D97-AF65-F5344CB8AC3E}">
        <p14:creationId xmlns:p14="http://schemas.microsoft.com/office/powerpoint/2010/main" val="13263621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a:solidFill>
                  <a:srgbClr val="BA141A"/>
                </a:solidFill>
                <a:latin typeface="Segoe"/>
                <a:ea typeface="ＭＳ ゴシック"/>
              </a:rPr>
              <a:t>Step by Step: Add a Calculated Control</a:t>
            </a:r>
          </a:p>
        </p:txBody>
      </p:sp>
      <p:sp>
        <p:nvSpPr>
          <p:cNvPr id="3" name="Text Placeholder 2"/>
          <p:cNvSpPr>
            <a:spLocks noGrp="1"/>
          </p:cNvSpPr>
          <p:nvPr>
            <p:ph type="body" idx="1"/>
          </p:nvPr>
        </p:nvSpPr>
        <p:spPr/>
        <p:txBody>
          <a:bodyPr/>
          <a:lstStyle/>
          <a:p>
            <a:pPr lvl="1" rtl="0">
              <a:buFont typeface="+mj-lt"/>
              <a:buAutoNum type="arabicPeriod" startAt="3"/>
            </a:pPr>
            <a:r>
              <a:rPr lang="en-US" b="0" i="0" u="none" strike="noStrike" baseline="0">
                <a:solidFill>
                  <a:srgbClr val="000000"/>
                </a:solidFill>
                <a:latin typeface="Segoe"/>
                <a:ea typeface="ＭＳ ゴシック"/>
              </a:rPr>
              <a:t>With the control selected, right-click it to display the shortcut menu.</a:t>
            </a:r>
          </a:p>
          <a:p>
            <a:pPr lvl="1" rtl="0">
              <a:buAutoNum type="arabicPeriod" startAt="3"/>
            </a:pPr>
            <a:r>
              <a:rPr lang="en-US" b="0" i="0" u="none" strike="noStrike" baseline="0">
                <a:solidFill>
                  <a:srgbClr val="000000"/>
                </a:solidFill>
                <a:latin typeface="Segoe"/>
                <a:ea typeface="ＭＳ ゴシック"/>
              </a:rPr>
              <a:t>Select </a:t>
            </a:r>
            <a:r>
              <a:rPr lang="en-US" b="1" i="0" u="none" strike="noStrike" baseline="0">
                <a:solidFill>
                  <a:srgbClr val="000000"/>
                </a:solidFill>
                <a:latin typeface="Segoe"/>
                <a:ea typeface="ＭＳ ゴシック"/>
              </a:rPr>
              <a:t>Properties</a:t>
            </a:r>
            <a:r>
              <a:rPr lang="en-US" b="1" i="0" u="none" strike="noStrike" baseline="0">
                <a:solidFill>
                  <a:srgbClr val="000000"/>
                </a:solidFill>
                <a:latin typeface="Segoe"/>
                <a:ea typeface="Univers-BlackExt"/>
              </a:rPr>
              <a:t> </a:t>
            </a:r>
            <a:r>
              <a:rPr lang="en-US" b="0" i="0" u="none" strike="noStrike" baseline="0">
                <a:solidFill>
                  <a:srgbClr val="000000"/>
                </a:solidFill>
                <a:latin typeface="Segoe"/>
                <a:ea typeface="ＭＳ ゴシック"/>
              </a:rPr>
              <a:t>from the menu to display the Property Sheet if it isn’t already displayed.</a:t>
            </a:r>
          </a:p>
          <a:p>
            <a:pPr lvl="1" rtl="0">
              <a:buAutoNum type="arabicPeriod" startAt="3"/>
            </a:pPr>
            <a:r>
              <a:rPr lang="en-US" b="0" i="0" u="none" strike="noStrike" baseline="0">
                <a:solidFill>
                  <a:srgbClr val="000000"/>
                </a:solidFill>
                <a:latin typeface="Segoe"/>
                <a:ea typeface="ＭＳ ゴシック"/>
              </a:rPr>
              <a:t>On the DATA tab, in the Control Source row, click the </a:t>
            </a:r>
            <a:r>
              <a:rPr lang="en-US" b="1" i="0" u="none" strike="noStrike" baseline="0">
                <a:solidFill>
                  <a:srgbClr val="000000"/>
                </a:solidFill>
                <a:latin typeface="Segoe"/>
                <a:ea typeface="ＭＳ ゴシック"/>
              </a:rPr>
              <a:t>Build </a:t>
            </a:r>
            <a:r>
              <a:rPr lang="en-US" b="0" i="0" u="none" strike="noStrike" baseline="0">
                <a:solidFill>
                  <a:srgbClr val="000000"/>
                </a:solidFill>
                <a:latin typeface="Segoe"/>
                <a:ea typeface="ＭＳ ゴシック"/>
              </a:rPr>
              <a:t>button. The Expression Builder dialog box appears.</a:t>
            </a:r>
            <a:endParaRPr lang="en-US" b="0" i="0" u="none" strike="noStrike" baseline="0">
              <a:solidFill>
                <a:srgbClr val="000000"/>
              </a:solidFill>
              <a:latin typeface="Univers-Light"/>
              <a:ea typeface="Univers-Light"/>
            </a:endParaRPr>
          </a:p>
        </p:txBody>
      </p:sp>
      <p:sp>
        <p:nvSpPr>
          <p:cNvPr id="4" name="Rectangle 4"/>
          <p:cNvSpPr>
            <a:spLocks noGrp="1" noChangeArrowheads="1"/>
          </p:cNvSpPr>
          <p:nvPr>
            <p:ph type="dt" sz="half" idx="10"/>
          </p:nvPr>
        </p:nvSpPr>
        <p:spPr>
          <a:xfrm>
            <a:off x="457200" y="6245225"/>
            <a:ext cx="2133600" cy="476250"/>
          </a:xfrm>
          <a:ln/>
        </p:spPr>
        <p:txBody>
          <a:bodyPr/>
          <a:lstStyle>
            <a:lvl1pPr>
              <a:defRPr/>
            </a:lvl1pPr>
          </a:lstStyle>
          <a:p>
            <a:pPr>
              <a:defRPr/>
            </a:pPr>
            <a:r>
              <a:rPr lang="en-US"/>
              <a:t>© 2014, John Wiley &amp; Sons, Inc.</a:t>
            </a:r>
          </a:p>
        </p:txBody>
      </p:sp>
      <p:sp>
        <p:nvSpPr>
          <p:cNvPr id="5" name="Rectangle 5"/>
          <p:cNvSpPr>
            <a:spLocks noGrp="1" noChangeArrowheads="1"/>
          </p:cNvSpPr>
          <p:nvPr>
            <p:ph type="ftr" sz="quarter" idx="11"/>
          </p:nvPr>
        </p:nvSpPr>
        <p:spPr>
          <a:xfrm>
            <a:off x="2629403" y="6245225"/>
            <a:ext cx="3885191" cy="476250"/>
          </a:xfrm>
          <a:ln/>
        </p:spPr>
        <p:txBody>
          <a:bodyPr/>
          <a:lstStyle>
            <a:lvl1pPr>
              <a:defRPr/>
            </a:lvl1pPr>
          </a:lstStyle>
          <a:p>
            <a:pPr>
              <a:defRPr/>
            </a:pPr>
            <a:r>
              <a:rPr lang="en-US"/>
              <a:t>Microsoft Official Academic Course, Microsoft Access 2013</a:t>
            </a:r>
            <a:endParaRPr lang="en-US" dirty="0"/>
          </a:p>
        </p:txBody>
      </p:sp>
      <p:sp>
        <p:nvSpPr>
          <p:cNvPr id="6" name="Rectangle 6"/>
          <p:cNvSpPr>
            <a:spLocks noGrp="1" noChangeArrowheads="1"/>
          </p:cNvSpPr>
          <p:nvPr>
            <p:ph type="sldNum" sz="quarter" idx="12"/>
          </p:nvPr>
        </p:nvSpPr>
        <p:spPr>
          <a:xfrm>
            <a:off x="6553200" y="6245225"/>
            <a:ext cx="2133600" cy="476250"/>
          </a:xfrm>
          <a:ln/>
        </p:spPr>
        <p:txBody>
          <a:bodyPr/>
          <a:lstStyle>
            <a:lvl1pPr>
              <a:defRPr/>
            </a:lvl1pPr>
          </a:lstStyle>
          <a:p>
            <a:pPr>
              <a:defRPr/>
            </a:pPr>
            <a:fld id="{3227066C-25CD-4A3B-B69F-B91E783C25B3}" type="slidenum">
              <a:rPr lang="en-US"/>
              <a:pPr>
                <a:defRPr/>
              </a:pPr>
              <a:t>19</a:t>
            </a:fld>
            <a:endParaRPr lang="en-US"/>
          </a:p>
        </p:txBody>
      </p:sp>
    </p:spTree>
    <p:extLst>
      <p:ext uri="{BB962C8B-B14F-4D97-AF65-F5344CB8AC3E}">
        <p14:creationId xmlns:p14="http://schemas.microsoft.com/office/powerpoint/2010/main" val="42726898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a:solidFill>
                  <a:srgbClr val="BA141A"/>
                </a:solidFill>
                <a:latin typeface="Segoe"/>
                <a:ea typeface="ＭＳ ゴシック"/>
              </a:rPr>
              <a:t>Objectives</a:t>
            </a:r>
          </a:p>
        </p:txBody>
      </p:sp>
      <p:sp>
        <p:nvSpPr>
          <p:cNvPr id="4" name="Rectangle 4"/>
          <p:cNvSpPr>
            <a:spLocks noGrp="1" noChangeArrowheads="1"/>
          </p:cNvSpPr>
          <p:nvPr>
            <p:ph type="dt" sz="half" idx="10"/>
          </p:nvPr>
        </p:nvSpPr>
        <p:spPr>
          <a:xfrm>
            <a:off x="457200" y="6245225"/>
            <a:ext cx="2133600" cy="476250"/>
          </a:xfrm>
          <a:ln/>
        </p:spPr>
        <p:txBody>
          <a:bodyPr/>
          <a:lstStyle>
            <a:lvl1pPr>
              <a:defRPr/>
            </a:lvl1pPr>
          </a:lstStyle>
          <a:p>
            <a:pPr>
              <a:defRPr/>
            </a:pPr>
            <a:r>
              <a:rPr lang="en-US"/>
              <a:t>© 2014, John Wiley &amp; Sons, Inc.</a:t>
            </a:r>
          </a:p>
        </p:txBody>
      </p:sp>
      <p:sp>
        <p:nvSpPr>
          <p:cNvPr id="5" name="Rectangle 5"/>
          <p:cNvSpPr>
            <a:spLocks noGrp="1" noChangeArrowheads="1"/>
          </p:cNvSpPr>
          <p:nvPr>
            <p:ph type="ftr" sz="quarter" idx="11"/>
          </p:nvPr>
        </p:nvSpPr>
        <p:spPr>
          <a:xfrm>
            <a:off x="2629403" y="6245225"/>
            <a:ext cx="3885191" cy="476250"/>
          </a:xfrm>
          <a:ln/>
        </p:spPr>
        <p:txBody>
          <a:bodyPr/>
          <a:lstStyle>
            <a:lvl1pPr>
              <a:defRPr/>
            </a:lvl1pPr>
          </a:lstStyle>
          <a:p>
            <a:pPr>
              <a:defRPr/>
            </a:pPr>
            <a:r>
              <a:rPr lang="en-US"/>
              <a:t>Microsoft Official Academic Course, Microsoft Access 2013</a:t>
            </a:r>
            <a:endParaRPr lang="en-US" dirty="0"/>
          </a:p>
        </p:txBody>
      </p:sp>
      <p:sp>
        <p:nvSpPr>
          <p:cNvPr id="6" name="Rectangle 6"/>
          <p:cNvSpPr>
            <a:spLocks noGrp="1" noChangeArrowheads="1"/>
          </p:cNvSpPr>
          <p:nvPr>
            <p:ph type="sldNum" sz="quarter" idx="12"/>
          </p:nvPr>
        </p:nvSpPr>
        <p:spPr>
          <a:xfrm>
            <a:off x="6553200" y="6245225"/>
            <a:ext cx="2133600" cy="476250"/>
          </a:xfrm>
          <a:ln/>
        </p:spPr>
        <p:txBody>
          <a:bodyPr/>
          <a:lstStyle>
            <a:lvl1pPr>
              <a:defRPr/>
            </a:lvl1pPr>
          </a:lstStyle>
          <a:p>
            <a:pPr>
              <a:defRPr/>
            </a:pPr>
            <a:fld id="{3227066C-25CD-4A3B-B69F-B91E783C25B3}" type="slidenum">
              <a:rPr lang="en-US"/>
              <a:pPr>
                <a:defRPr/>
              </a:pPr>
              <a:t>2</a:t>
            </a:fld>
            <a:endParaRPr lang="en-US"/>
          </a:p>
        </p:txBody>
      </p:sp>
      <p:pic>
        <p:nvPicPr>
          <p:cNvPr id="7" name="Picture 6" descr="080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32465" y="1524000"/>
            <a:ext cx="6036733" cy="4681026"/>
          </a:xfrm>
          <a:prstGeom prst="rect">
            <a:avLst/>
          </a:prstGeom>
        </p:spPr>
      </p:pic>
    </p:spTree>
    <p:extLst>
      <p:ext uri="{BB962C8B-B14F-4D97-AF65-F5344CB8AC3E}">
        <p14:creationId xmlns:p14="http://schemas.microsoft.com/office/powerpoint/2010/main" val="12717433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a:solidFill>
                  <a:srgbClr val="BA141A"/>
                </a:solidFill>
                <a:latin typeface="Segoe"/>
                <a:ea typeface="ＭＳ ゴシック"/>
              </a:rPr>
              <a:t>Step by Step: Add a Calculated Control</a:t>
            </a:r>
          </a:p>
        </p:txBody>
      </p:sp>
      <p:sp>
        <p:nvSpPr>
          <p:cNvPr id="3" name="Text Placeholder 2"/>
          <p:cNvSpPr>
            <a:spLocks noGrp="1"/>
          </p:cNvSpPr>
          <p:nvPr>
            <p:ph type="body" idx="1"/>
          </p:nvPr>
        </p:nvSpPr>
        <p:spPr>
          <a:xfrm>
            <a:off x="457200" y="1524000"/>
            <a:ext cx="3352800" cy="4953000"/>
          </a:xfrm>
        </p:spPr>
        <p:txBody>
          <a:bodyPr/>
          <a:lstStyle/>
          <a:p>
            <a:pPr lvl="1" rtl="0">
              <a:buFont typeface="+mj-lt"/>
              <a:buAutoNum type="arabicPeriod" startAt="6"/>
            </a:pPr>
            <a:r>
              <a:rPr lang="en-US" b="0" i="0" u="none" strike="noStrike" baseline="0">
                <a:latin typeface="Segoe"/>
                <a:ea typeface="ＭＳ ゴシック"/>
              </a:rPr>
              <a:t>In the Expression Categories list, scroll down and double-click </a:t>
            </a:r>
            <a:r>
              <a:rPr lang="en-US" b="1" i="0" u="none" strike="noStrike" baseline="0">
                <a:latin typeface="Segoe"/>
                <a:ea typeface="ＭＳ ゴシック"/>
              </a:rPr>
              <a:t>In Stock</a:t>
            </a:r>
            <a:r>
              <a:rPr lang="en-US" b="0" i="0" u="none" strike="noStrike" baseline="0">
                <a:latin typeface="Segoe"/>
                <a:ea typeface="ＭＳ ゴシック"/>
              </a:rPr>
              <a:t>, as shown at right. The In Stock field is inserted in the expression box.</a:t>
            </a:r>
          </a:p>
        </p:txBody>
      </p:sp>
      <p:sp>
        <p:nvSpPr>
          <p:cNvPr id="4" name="Rectangle 4"/>
          <p:cNvSpPr>
            <a:spLocks noGrp="1" noChangeArrowheads="1"/>
          </p:cNvSpPr>
          <p:nvPr>
            <p:ph type="dt" sz="half" idx="10"/>
          </p:nvPr>
        </p:nvSpPr>
        <p:spPr>
          <a:xfrm>
            <a:off x="457200" y="6245225"/>
            <a:ext cx="2133600" cy="476250"/>
          </a:xfrm>
          <a:ln/>
        </p:spPr>
        <p:txBody>
          <a:bodyPr/>
          <a:lstStyle>
            <a:lvl1pPr>
              <a:defRPr/>
            </a:lvl1pPr>
          </a:lstStyle>
          <a:p>
            <a:pPr>
              <a:defRPr/>
            </a:pPr>
            <a:r>
              <a:rPr lang="en-US"/>
              <a:t>© 2014, John Wiley &amp; Sons, Inc.</a:t>
            </a:r>
          </a:p>
        </p:txBody>
      </p:sp>
      <p:sp>
        <p:nvSpPr>
          <p:cNvPr id="5" name="Rectangle 5"/>
          <p:cNvSpPr>
            <a:spLocks noGrp="1" noChangeArrowheads="1"/>
          </p:cNvSpPr>
          <p:nvPr>
            <p:ph type="ftr" sz="quarter" idx="11"/>
          </p:nvPr>
        </p:nvSpPr>
        <p:spPr>
          <a:xfrm>
            <a:off x="2629403" y="6245225"/>
            <a:ext cx="3885191" cy="476250"/>
          </a:xfrm>
          <a:ln/>
        </p:spPr>
        <p:txBody>
          <a:bodyPr/>
          <a:lstStyle>
            <a:lvl1pPr>
              <a:defRPr/>
            </a:lvl1pPr>
          </a:lstStyle>
          <a:p>
            <a:pPr>
              <a:defRPr/>
            </a:pPr>
            <a:r>
              <a:rPr lang="en-US"/>
              <a:t>Microsoft Official Academic Course, Microsoft Access 2013</a:t>
            </a:r>
            <a:endParaRPr lang="en-US" dirty="0"/>
          </a:p>
        </p:txBody>
      </p:sp>
      <p:sp>
        <p:nvSpPr>
          <p:cNvPr id="6" name="Rectangle 6"/>
          <p:cNvSpPr>
            <a:spLocks noGrp="1" noChangeArrowheads="1"/>
          </p:cNvSpPr>
          <p:nvPr>
            <p:ph type="sldNum" sz="quarter" idx="12"/>
          </p:nvPr>
        </p:nvSpPr>
        <p:spPr>
          <a:xfrm>
            <a:off x="6553200" y="6245225"/>
            <a:ext cx="2133600" cy="476250"/>
          </a:xfrm>
          <a:ln/>
        </p:spPr>
        <p:txBody>
          <a:bodyPr/>
          <a:lstStyle>
            <a:lvl1pPr>
              <a:defRPr/>
            </a:lvl1pPr>
          </a:lstStyle>
          <a:p>
            <a:pPr>
              <a:defRPr/>
            </a:pPr>
            <a:fld id="{3227066C-25CD-4A3B-B69F-B91E783C25B3}" type="slidenum">
              <a:rPr lang="en-US"/>
              <a:pPr>
                <a:defRPr/>
              </a:pPr>
              <a:t>20</a:t>
            </a:fld>
            <a:endParaRPr lang="en-US"/>
          </a:p>
        </p:txBody>
      </p:sp>
      <p:pic>
        <p:nvPicPr>
          <p:cNvPr id="7" name="Picture 6" descr="0815.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11600" y="1600200"/>
            <a:ext cx="4783667" cy="3556187"/>
          </a:xfrm>
          <a:prstGeom prst="rect">
            <a:avLst/>
          </a:prstGeom>
        </p:spPr>
      </p:pic>
    </p:spTree>
    <p:extLst>
      <p:ext uri="{BB962C8B-B14F-4D97-AF65-F5344CB8AC3E}">
        <p14:creationId xmlns:p14="http://schemas.microsoft.com/office/powerpoint/2010/main" val="7205158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a:solidFill>
                  <a:srgbClr val="BA141A"/>
                </a:solidFill>
                <a:latin typeface="Segoe"/>
                <a:ea typeface="ＭＳ ゴシック"/>
              </a:rPr>
              <a:t>Step by Step: Add a Calculated Control</a:t>
            </a:r>
          </a:p>
        </p:txBody>
      </p:sp>
      <p:sp>
        <p:nvSpPr>
          <p:cNvPr id="3" name="Text Placeholder 2"/>
          <p:cNvSpPr>
            <a:spLocks noGrp="1"/>
          </p:cNvSpPr>
          <p:nvPr>
            <p:ph type="body" idx="1"/>
          </p:nvPr>
        </p:nvSpPr>
        <p:spPr/>
        <p:txBody>
          <a:bodyPr/>
          <a:lstStyle/>
          <a:p>
            <a:pPr lvl="1" rtl="0">
              <a:buFont typeface="+mj-lt"/>
              <a:buAutoNum type="arabicPeriod" startAt="7"/>
            </a:pPr>
            <a:r>
              <a:rPr lang="en-US" b="0" i="0" u="none" strike="noStrike" baseline="0">
                <a:solidFill>
                  <a:srgbClr val="000000"/>
                </a:solidFill>
                <a:latin typeface="Segoe"/>
                <a:ea typeface="ＭＳ ゴシック"/>
              </a:rPr>
              <a:t>In the Expression Elements section, click the </a:t>
            </a:r>
            <a:r>
              <a:rPr lang="en-US" b="1" i="0" u="none" strike="noStrike" baseline="0">
                <a:solidFill>
                  <a:srgbClr val="000000"/>
                </a:solidFill>
                <a:latin typeface="Segoe"/>
                <a:ea typeface="ＭＳ ゴシック"/>
              </a:rPr>
              <a:t>Operators </a:t>
            </a:r>
            <a:r>
              <a:rPr lang="en-US" b="0" i="0" u="none" strike="noStrike" baseline="0">
                <a:solidFill>
                  <a:srgbClr val="000000"/>
                </a:solidFill>
                <a:latin typeface="Segoe"/>
                <a:ea typeface="ＭＳ ゴシック"/>
              </a:rPr>
              <a:t>element, then double-click the </a:t>
            </a:r>
            <a:r>
              <a:rPr lang="en-US" b="1" i="0" u="none" strike="noStrike" baseline="0">
                <a:solidFill>
                  <a:srgbClr val="000000"/>
                </a:solidFill>
                <a:latin typeface="Segoe"/>
                <a:ea typeface="ＭＳ ゴシック"/>
              </a:rPr>
              <a:t>* asterisk </a:t>
            </a:r>
            <a:r>
              <a:rPr lang="en-US" b="0" i="0" u="none" strike="noStrike" baseline="0">
                <a:solidFill>
                  <a:srgbClr val="000000"/>
                </a:solidFill>
                <a:latin typeface="Segoe"/>
                <a:ea typeface="ＭＳ ゴシック"/>
              </a:rPr>
              <a:t>value in the Expression Values section to select the multiplication operator.</a:t>
            </a:r>
          </a:p>
          <a:p>
            <a:pPr lvl="1" rtl="0">
              <a:buAutoNum type="arabicPeriod" startAt="7"/>
            </a:pPr>
            <a:r>
              <a:rPr lang="en-US" b="0" i="0" u="none" strike="noStrike" baseline="0">
                <a:solidFill>
                  <a:srgbClr val="000000"/>
                </a:solidFill>
                <a:latin typeface="Segoe"/>
                <a:ea typeface="ＭＳ ゴシック"/>
              </a:rPr>
              <a:t>In the Expression Elements section, click the </a:t>
            </a:r>
            <a:r>
              <a:rPr lang="en-US" b="1" i="0" u="none" strike="noStrike" baseline="0">
                <a:solidFill>
                  <a:srgbClr val="000000"/>
                </a:solidFill>
                <a:latin typeface="Segoe"/>
                <a:ea typeface="ＭＳ ゴシック"/>
              </a:rPr>
              <a:t>Toy Summary </a:t>
            </a:r>
            <a:r>
              <a:rPr lang="en-US" b="0" i="0" u="none" strike="noStrike" baseline="0">
                <a:solidFill>
                  <a:srgbClr val="000000"/>
                </a:solidFill>
                <a:latin typeface="Segoe"/>
                <a:ea typeface="ＭＳ ゴシック"/>
              </a:rPr>
              <a:t>element, then find and double-click the </a:t>
            </a:r>
            <a:r>
              <a:rPr lang="en-US" b="1" i="0" u="none" strike="noStrike" baseline="0">
                <a:solidFill>
                  <a:srgbClr val="000000"/>
                </a:solidFill>
                <a:latin typeface="Segoe"/>
                <a:ea typeface="ＭＳ ゴシック"/>
              </a:rPr>
              <a:t>Price </a:t>
            </a:r>
            <a:r>
              <a:rPr lang="en-US" b="0" i="0" u="none" strike="noStrike" baseline="0">
                <a:solidFill>
                  <a:srgbClr val="000000"/>
                </a:solidFill>
                <a:latin typeface="Segoe"/>
                <a:ea typeface="ＭＳ ゴシック"/>
              </a:rPr>
              <a:t>field in the Expression Categories section.</a:t>
            </a:r>
            <a:endParaRPr lang="en-US" b="0" i="0" u="none" strike="noStrike" baseline="0">
              <a:solidFill>
                <a:srgbClr val="000000"/>
              </a:solidFill>
              <a:latin typeface="Univers-Light"/>
              <a:ea typeface="Univers-Light"/>
            </a:endParaRPr>
          </a:p>
        </p:txBody>
      </p:sp>
      <p:sp>
        <p:nvSpPr>
          <p:cNvPr id="4" name="Rectangle 4"/>
          <p:cNvSpPr>
            <a:spLocks noGrp="1" noChangeArrowheads="1"/>
          </p:cNvSpPr>
          <p:nvPr>
            <p:ph type="dt" sz="half" idx="10"/>
          </p:nvPr>
        </p:nvSpPr>
        <p:spPr>
          <a:xfrm>
            <a:off x="457200" y="6245225"/>
            <a:ext cx="2133600" cy="476250"/>
          </a:xfrm>
          <a:ln/>
        </p:spPr>
        <p:txBody>
          <a:bodyPr/>
          <a:lstStyle>
            <a:lvl1pPr>
              <a:defRPr/>
            </a:lvl1pPr>
          </a:lstStyle>
          <a:p>
            <a:pPr>
              <a:defRPr/>
            </a:pPr>
            <a:r>
              <a:rPr lang="en-US"/>
              <a:t>© 2014, John Wiley &amp; Sons, Inc.</a:t>
            </a:r>
          </a:p>
        </p:txBody>
      </p:sp>
      <p:sp>
        <p:nvSpPr>
          <p:cNvPr id="5" name="Rectangle 5"/>
          <p:cNvSpPr>
            <a:spLocks noGrp="1" noChangeArrowheads="1"/>
          </p:cNvSpPr>
          <p:nvPr>
            <p:ph type="ftr" sz="quarter" idx="11"/>
          </p:nvPr>
        </p:nvSpPr>
        <p:spPr>
          <a:xfrm>
            <a:off x="2629403" y="6245225"/>
            <a:ext cx="3885191" cy="476250"/>
          </a:xfrm>
          <a:ln/>
        </p:spPr>
        <p:txBody>
          <a:bodyPr/>
          <a:lstStyle>
            <a:lvl1pPr>
              <a:defRPr/>
            </a:lvl1pPr>
          </a:lstStyle>
          <a:p>
            <a:pPr>
              <a:defRPr/>
            </a:pPr>
            <a:r>
              <a:rPr lang="en-US"/>
              <a:t>Microsoft Official Academic Course, Microsoft Access 2013</a:t>
            </a:r>
            <a:endParaRPr lang="en-US" dirty="0"/>
          </a:p>
        </p:txBody>
      </p:sp>
      <p:sp>
        <p:nvSpPr>
          <p:cNvPr id="6" name="Rectangle 6"/>
          <p:cNvSpPr>
            <a:spLocks noGrp="1" noChangeArrowheads="1"/>
          </p:cNvSpPr>
          <p:nvPr>
            <p:ph type="sldNum" sz="quarter" idx="12"/>
          </p:nvPr>
        </p:nvSpPr>
        <p:spPr>
          <a:xfrm>
            <a:off x="6553200" y="6245225"/>
            <a:ext cx="2133600" cy="476250"/>
          </a:xfrm>
          <a:ln/>
        </p:spPr>
        <p:txBody>
          <a:bodyPr/>
          <a:lstStyle>
            <a:lvl1pPr>
              <a:defRPr/>
            </a:lvl1pPr>
          </a:lstStyle>
          <a:p>
            <a:pPr>
              <a:defRPr/>
            </a:pPr>
            <a:fld id="{3227066C-25CD-4A3B-B69F-B91E783C25B3}" type="slidenum">
              <a:rPr lang="en-US"/>
              <a:pPr>
                <a:defRPr/>
              </a:pPr>
              <a:t>21</a:t>
            </a:fld>
            <a:endParaRPr lang="en-US"/>
          </a:p>
        </p:txBody>
      </p:sp>
    </p:spTree>
    <p:extLst>
      <p:ext uri="{BB962C8B-B14F-4D97-AF65-F5344CB8AC3E}">
        <p14:creationId xmlns:p14="http://schemas.microsoft.com/office/powerpoint/2010/main" val="31586950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a:solidFill>
                  <a:srgbClr val="BA141A"/>
                </a:solidFill>
                <a:latin typeface="Segoe"/>
                <a:ea typeface="ＭＳ ゴシック"/>
              </a:rPr>
              <a:t>Step by Step: Add a Calculated Control</a:t>
            </a:r>
          </a:p>
        </p:txBody>
      </p:sp>
      <p:sp>
        <p:nvSpPr>
          <p:cNvPr id="3" name="Text Placeholder 2"/>
          <p:cNvSpPr>
            <a:spLocks noGrp="1"/>
          </p:cNvSpPr>
          <p:nvPr>
            <p:ph type="body" idx="1"/>
          </p:nvPr>
        </p:nvSpPr>
        <p:spPr/>
        <p:txBody>
          <a:bodyPr/>
          <a:lstStyle/>
          <a:p>
            <a:pPr lvl="1" rtl="0">
              <a:buFont typeface="+mj-lt"/>
              <a:buAutoNum type="arabicPeriod" startAt="9"/>
            </a:pPr>
            <a:r>
              <a:rPr lang="en-US" b="0" i="0" u="none" strike="noStrike" baseline="0">
                <a:solidFill>
                  <a:srgbClr val="000000"/>
                </a:solidFill>
                <a:latin typeface="Segoe"/>
                <a:ea typeface="ＭＳ ゴシック"/>
              </a:rPr>
              <a:t>Click </a:t>
            </a:r>
            <a:r>
              <a:rPr lang="en-US" b="1" i="0" u="none" strike="noStrike" baseline="0">
                <a:solidFill>
                  <a:srgbClr val="000000"/>
                </a:solidFill>
                <a:latin typeface="Segoe"/>
                <a:ea typeface="ＭＳ ゴシック"/>
              </a:rPr>
              <a:t>OK</a:t>
            </a:r>
            <a:r>
              <a:rPr lang="en-US" b="0" i="0" u="none" strike="noStrike" baseline="0">
                <a:solidFill>
                  <a:srgbClr val="000000"/>
                </a:solidFill>
                <a:latin typeface="Segoe"/>
                <a:ea typeface="ＭＳ ゴシック"/>
              </a:rPr>
              <a:t>. The expression appears in the Control Source row of the Property Sheet as well as in the control box in the Detail section of the report, as shown below.</a:t>
            </a:r>
          </a:p>
          <a:p>
            <a:pPr lvl="1" rtl="0">
              <a:buAutoNum type="arabicPeriod" startAt="9"/>
            </a:pPr>
            <a:r>
              <a:rPr lang="en-US" b="0" i="0" u="none" strike="noStrike" baseline="0">
                <a:solidFill>
                  <a:srgbClr val="000000"/>
                </a:solidFill>
                <a:latin typeface="Segoe"/>
                <a:ea typeface="ＭＳ ゴシック"/>
              </a:rPr>
              <a:t>Click </a:t>
            </a:r>
            <a:r>
              <a:rPr lang="en-US" b="1" i="0" u="none" strike="noStrike" baseline="0">
                <a:solidFill>
                  <a:srgbClr val="000000"/>
                </a:solidFill>
                <a:latin typeface="Segoe"/>
                <a:ea typeface="ＭＳ ゴシック"/>
              </a:rPr>
              <a:t>Close </a:t>
            </a:r>
            <a:r>
              <a:rPr lang="en-US" b="0" i="0" u="none" strike="noStrike" baseline="0">
                <a:solidFill>
                  <a:srgbClr val="000000"/>
                </a:solidFill>
                <a:latin typeface="Segoe"/>
                <a:ea typeface="ＭＳ ゴシック"/>
              </a:rPr>
              <a:t>on the Property Sheet.</a:t>
            </a:r>
            <a:endParaRPr lang="en-US" b="0" i="0" u="none" strike="noStrike" baseline="0">
              <a:solidFill>
                <a:srgbClr val="000000"/>
              </a:solidFill>
              <a:latin typeface="Univers-Light"/>
              <a:ea typeface="Univers-Light"/>
            </a:endParaRPr>
          </a:p>
        </p:txBody>
      </p:sp>
      <p:sp>
        <p:nvSpPr>
          <p:cNvPr id="4" name="Rectangle 4"/>
          <p:cNvSpPr>
            <a:spLocks noGrp="1" noChangeArrowheads="1"/>
          </p:cNvSpPr>
          <p:nvPr>
            <p:ph type="dt" sz="half" idx="10"/>
          </p:nvPr>
        </p:nvSpPr>
        <p:spPr>
          <a:xfrm>
            <a:off x="457200" y="6245225"/>
            <a:ext cx="2133600" cy="476250"/>
          </a:xfrm>
          <a:ln/>
        </p:spPr>
        <p:txBody>
          <a:bodyPr/>
          <a:lstStyle>
            <a:lvl1pPr>
              <a:defRPr/>
            </a:lvl1pPr>
          </a:lstStyle>
          <a:p>
            <a:pPr>
              <a:defRPr/>
            </a:pPr>
            <a:r>
              <a:rPr lang="en-US"/>
              <a:t>© 2014, John Wiley &amp; Sons, Inc.</a:t>
            </a:r>
          </a:p>
        </p:txBody>
      </p:sp>
      <p:sp>
        <p:nvSpPr>
          <p:cNvPr id="5" name="Rectangle 5"/>
          <p:cNvSpPr>
            <a:spLocks noGrp="1" noChangeArrowheads="1"/>
          </p:cNvSpPr>
          <p:nvPr>
            <p:ph type="ftr" sz="quarter" idx="11"/>
          </p:nvPr>
        </p:nvSpPr>
        <p:spPr>
          <a:xfrm>
            <a:off x="2629403" y="6245225"/>
            <a:ext cx="3885191" cy="476250"/>
          </a:xfrm>
          <a:ln/>
        </p:spPr>
        <p:txBody>
          <a:bodyPr/>
          <a:lstStyle>
            <a:lvl1pPr>
              <a:defRPr/>
            </a:lvl1pPr>
          </a:lstStyle>
          <a:p>
            <a:pPr>
              <a:defRPr/>
            </a:pPr>
            <a:r>
              <a:rPr lang="en-US"/>
              <a:t>Microsoft Official Academic Course, Microsoft Access 2013</a:t>
            </a:r>
            <a:endParaRPr lang="en-US" dirty="0"/>
          </a:p>
        </p:txBody>
      </p:sp>
      <p:sp>
        <p:nvSpPr>
          <p:cNvPr id="6" name="Rectangle 6"/>
          <p:cNvSpPr>
            <a:spLocks noGrp="1" noChangeArrowheads="1"/>
          </p:cNvSpPr>
          <p:nvPr>
            <p:ph type="sldNum" sz="quarter" idx="12"/>
          </p:nvPr>
        </p:nvSpPr>
        <p:spPr>
          <a:xfrm>
            <a:off x="6553200" y="6245225"/>
            <a:ext cx="2133600" cy="476250"/>
          </a:xfrm>
          <a:ln/>
        </p:spPr>
        <p:txBody>
          <a:bodyPr/>
          <a:lstStyle>
            <a:lvl1pPr>
              <a:defRPr/>
            </a:lvl1pPr>
          </a:lstStyle>
          <a:p>
            <a:pPr>
              <a:defRPr/>
            </a:pPr>
            <a:fld id="{3227066C-25CD-4A3B-B69F-B91E783C25B3}" type="slidenum">
              <a:rPr lang="en-US"/>
              <a:pPr>
                <a:defRPr/>
              </a:pPr>
              <a:t>22</a:t>
            </a:fld>
            <a:endParaRPr lang="en-US"/>
          </a:p>
        </p:txBody>
      </p:sp>
      <p:pic>
        <p:nvPicPr>
          <p:cNvPr id="7" name="Picture 6" descr="081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5400" y="3124200"/>
            <a:ext cx="6714067" cy="3037479"/>
          </a:xfrm>
          <a:prstGeom prst="rect">
            <a:avLst/>
          </a:prstGeom>
        </p:spPr>
      </p:pic>
    </p:spTree>
    <p:extLst>
      <p:ext uri="{BB962C8B-B14F-4D97-AF65-F5344CB8AC3E}">
        <p14:creationId xmlns:p14="http://schemas.microsoft.com/office/powerpoint/2010/main" val="29824657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a:solidFill>
                  <a:srgbClr val="BA141A"/>
                </a:solidFill>
                <a:latin typeface="Segoe"/>
                <a:ea typeface="ＭＳ ゴシック"/>
              </a:rPr>
              <a:t>Step by Step: Add a Calculated Control</a:t>
            </a:r>
          </a:p>
        </p:txBody>
      </p:sp>
      <p:sp>
        <p:nvSpPr>
          <p:cNvPr id="3" name="Text Placeholder 2"/>
          <p:cNvSpPr>
            <a:spLocks noGrp="1"/>
          </p:cNvSpPr>
          <p:nvPr>
            <p:ph type="body" idx="1"/>
          </p:nvPr>
        </p:nvSpPr>
        <p:spPr/>
        <p:txBody>
          <a:bodyPr/>
          <a:lstStyle/>
          <a:p>
            <a:pPr lvl="1" rtl="0">
              <a:buFont typeface="+mj-lt"/>
              <a:buAutoNum type="arabicPeriod" startAt="11"/>
            </a:pPr>
            <a:r>
              <a:rPr lang="en-US" b="0" i="0" u="none" strike="noStrike" baseline="0">
                <a:solidFill>
                  <a:srgbClr val="000000"/>
                </a:solidFill>
                <a:latin typeface="Segoe"/>
                <a:ea typeface="ＭＳ ゴシック"/>
              </a:rPr>
              <a:t>Select the text in the label and key </a:t>
            </a:r>
            <a:r>
              <a:rPr lang="en-US" b="1" i="0" u="none" strike="noStrike" baseline="0">
                <a:solidFill>
                  <a:srgbClr val="000000"/>
                </a:solidFill>
                <a:latin typeface="Segoe"/>
                <a:ea typeface="ＭＳ ゴシック"/>
              </a:rPr>
              <a:t>Investment:.</a:t>
            </a:r>
          </a:p>
          <a:p>
            <a:pPr lvl="1" rtl="0">
              <a:buAutoNum type="arabicPeriod" startAt="11"/>
            </a:pPr>
            <a:r>
              <a:rPr lang="en-US" b="0" i="0" u="none" strike="noStrike" baseline="0">
                <a:solidFill>
                  <a:srgbClr val="000000"/>
                </a:solidFill>
                <a:latin typeface="Segoe"/>
                <a:ea typeface="ＭＳ ゴシック"/>
              </a:rPr>
              <a:t>Switch to Report view and scroll through the report records to view the calculated totals.</a:t>
            </a:r>
          </a:p>
          <a:p>
            <a:pPr lvl="1" rtl="0">
              <a:buAutoNum type="arabicPeriod" startAt="11"/>
            </a:pPr>
            <a:r>
              <a:rPr lang="en-US" b="0" i="0" u="none" strike="noStrike" baseline="0">
                <a:solidFill>
                  <a:srgbClr val="000000"/>
                </a:solidFill>
                <a:latin typeface="Segoe"/>
                <a:ea typeface="ＭＳ ゴシック"/>
              </a:rPr>
              <a:t>Click the </a:t>
            </a:r>
            <a:r>
              <a:rPr lang="en-US" b="1" i="0" u="none" strike="noStrike" baseline="0">
                <a:solidFill>
                  <a:srgbClr val="000000"/>
                </a:solidFill>
                <a:latin typeface="Segoe"/>
                <a:ea typeface="ＭＳ ゴシック"/>
              </a:rPr>
              <a:t>Save </a:t>
            </a:r>
            <a:r>
              <a:rPr lang="en-US" b="0" i="0" u="none" strike="noStrike" baseline="0">
                <a:solidFill>
                  <a:srgbClr val="000000"/>
                </a:solidFill>
                <a:latin typeface="Segoe"/>
                <a:ea typeface="ＭＳ ゴシック"/>
              </a:rPr>
              <a:t>button on the Quick Access Toolbar.</a:t>
            </a:r>
          </a:p>
          <a:p>
            <a:pPr lvl="1" rtl="0">
              <a:buAutoNum type="arabicPeriod" startAt="11"/>
            </a:pPr>
            <a:r>
              <a:rPr lang="en-US" b="1" i="0" u="none" strike="noStrike" baseline="0">
                <a:solidFill>
                  <a:srgbClr val="000000"/>
                </a:solidFill>
                <a:latin typeface="Segoe"/>
                <a:ea typeface="ＭＳ ゴシック"/>
              </a:rPr>
              <a:t>CLOSE </a:t>
            </a:r>
            <a:r>
              <a:rPr lang="en-US" b="0" i="0" u="none" strike="noStrike" baseline="0">
                <a:solidFill>
                  <a:srgbClr val="000000"/>
                </a:solidFill>
                <a:latin typeface="Segoe"/>
                <a:ea typeface="ＭＳ ゴシック"/>
              </a:rPr>
              <a:t>the report.</a:t>
            </a:r>
          </a:p>
          <a:p>
            <a:pPr lvl="0" rtl="0"/>
            <a:r>
              <a:rPr lang="en-US" b="1" i="0" u="none" strike="noStrike" baseline="0">
                <a:solidFill>
                  <a:srgbClr val="000000"/>
                </a:solidFill>
                <a:latin typeface="Segoe"/>
                <a:ea typeface="ＭＳ ゴシック"/>
              </a:rPr>
              <a:t>PAUSE. LEAVE </a:t>
            </a:r>
            <a:r>
              <a:rPr lang="en-US" b="0" i="0" u="none" strike="noStrike" baseline="0">
                <a:solidFill>
                  <a:srgbClr val="000000"/>
                </a:solidFill>
                <a:latin typeface="Segoe"/>
                <a:ea typeface="ＭＳ ゴシック"/>
              </a:rPr>
              <a:t>the database open to use in the next exercise.</a:t>
            </a:r>
          </a:p>
        </p:txBody>
      </p:sp>
      <p:sp>
        <p:nvSpPr>
          <p:cNvPr id="4" name="Rectangle 4"/>
          <p:cNvSpPr>
            <a:spLocks noGrp="1" noChangeArrowheads="1"/>
          </p:cNvSpPr>
          <p:nvPr>
            <p:ph type="dt" sz="half" idx="10"/>
          </p:nvPr>
        </p:nvSpPr>
        <p:spPr>
          <a:xfrm>
            <a:off x="457200" y="6245225"/>
            <a:ext cx="2133600" cy="476250"/>
          </a:xfrm>
          <a:ln/>
        </p:spPr>
        <p:txBody>
          <a:bodyPr/>
          <a:lstStyle>
            <a:lvl1pPr>
              <a:defRPr/>
            </a:lvl1pPr>
          </a:lstStyle>
          <a:p>
            <a:pPr>
              <a:defRPr/>
            </a:pPr>
            <a:r>
              <a:rPr lang="en-US"/>
              <a:t>© 2014, John Wiley &amp; Sons, Inc.</a:t>
            </a:r>
          </a:p>
        </p:txBody>
      </p:sp>
      <p:sp>
        <p:nvSpPr>
          <p:cNvPr id="5" name="Rectangle 5"/>
          <p:cNvSpPr>
            <a:spLocks noGrp="1" noChangeArrowheads="1"/>
          </p:cNvSpPr>
          <p:nvPr>
            <p:ph type="ftr" sz="quarter" idx="11"/>
          </p:nvPr>
        </p:nvSpPr>
        <p:spPr>
          <a:xfrm>
            <a:off x="2629403" y="6245225"/>
            <a:ext cx="3885191" cy="476250"/>
          </a:xfrm>
          <a:ln/>
        </p:spPr>
        <p:txBody>
          <a:bodyPr/>
          <a:lstStyle>
            <a:lvl1pPr>
              <a:defRPr/>
            </a:lvl1pPr>
          </a:lstStyle>
          <a:p>
            <a:pPr>
              <a:defRPr/>
            </a:pPr>
            <a:r>
              <a:rPr lang="en-US"/>
              <a:t>Microsoft Official Academic Course, Microsoft Access 2013</a:t>
            </a:r>
            <a:endParaRPr lang="en-US" dirty="0"/>
          </a:p>
        </p:txBody>
      </p:sp>
      <p:sp>
        <p:nvSpPr>
          <p:cNvPr id="6" name="Rectangle 6"/>
          <p:cNvSpPr>
            <a:spLocks noGrp="1" noChangeArrowheads="1"/>
          </p:cNvSpPr>
          <p:nvPr>
            <p:ph type="sldNum" sz="quarter" idx="12"/>
          </p:nvPr>
        </p:nvSpPr>
        <p:spPr>
          <a:xfrm>
            <a:off x="6553200" y="6245225"/>
            <a:ext cx="2133600" cy="476250"/>
          </a:xfrm>
          <a:ln/>
        </p:spPr>
        <p:txBody>
          <a:bodyPr/>
          <a:lstStyle>
            <a:lvl1pPr>
              <a:defRPr/>
            </a:lvl1pPr>
          </a:lstStyle>
          <a:p>
            <a:pPr>
              <a:defRPr/>
            </a:pPr>
            <a:fld id="{3227066C-25CD-4A3B-B69F-B91E783C25B3}" type="slidenum">
              <a:rPr lang="en-US"/>
              <a:pPr>
                <a:defRPr/>
              </a:pPr>
              <a:t>23</a:t>
            </a:fld>
            <a:endParaRPr lang="en-US"/>
          </a:p>
        </p:txBody>
      </p:sp>
    </p:spTree>
    <p:extLst>
      <p:ext uri="{BB962C8B-B14F-4D97-AF65-F5344CB8AC3E}">
        <p14:creationId xmlns:p14="http://schemas.microsoft.com/office/powerpoint/2010/main" val="21525656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a:solidFill>
                  <a:srgbClr val="BA141A"/>
                </a:solidFill>
                <a:latin typeface="Segoe"/>
                <a:ea typeface="ＭＳ ゴシック"/>
              </a:rPr>
              <a:t>Step by Step: Use the Control Wizard</a:t>
            </a:r>
          </a:p>
        </p:txBody>
      </p:sp>
      <p:sp>
        <p:nvSpPr>
          <p:cNvPr id="3" name="Text Placeholder 2"/>
          <p:cNvSpPr>
            <a:spLocks noGrp="1"/>
          </p:cNvSpPr>
          <p:nvPr>
            <p:ph type="body" idx="1"/>
          </p:nvPr>
        </p:nvSpPr>
        <p:spPr/>
        <p:txBody>
          <a:bodyPr/>
          <a:lstStyle/>
          <a:p>
            <a:pPr lvl="0" rtl="0"/>
            <a:r>
              <a:rPr lang="en-US" sz="2100" b="1" i="0" u="none" strike="noStrike" baseline="0">
                <a:solidFill>
                  <a:srgbClr val="000000"/>
                </a:solidFill>
                <a:latin typeface="Segoe"/>
                <a:ea typeface="ＭＳ ゴシック"/>
              </a:rPr>
              <a:t>USE </a:t>
            </a:r>
            <a:r>
              <a:rPr lang="en-US" sz="2100" b="0" i="0" u="none" strike="noStrike" baseline="0">
                <a:solidFill>
                  <a:srgbClr val="000000"/>
                </a:solidFill>
                <a:latin typeface="Segoe"/>
                <a:ea typeface="ＭＳ ゴシック"/>
              </a:rPr>
              <a:t>the database that is open from the previous exercise.</a:t>
            </a:r>
          </a:p>
          <a:p>
            <a:pPr lvl="1" rtl="0"/>
            <a:r>
              <a:rPr lang="en-US" sz="2100" b="0" i="0" u="none" strike="noStrike" baseline="0">
                <a:solidFill>
                  <a:srgbClr val="000000"/>
                </a:solidFill>
                <a:latin typeface="Segoe"/>
                <a:ea typeface="ＭＳ ゴシック"/>
              </a:rPr>
              <a:t>On the CREATE tab, in the Forms group, click the </a:t>
            </a:r>
            <a:r>
              <a:rPr lang="en-US" sz="2100" b="1" i="0" u="none" strike="noStrike" baseline="0">
                <a:solidFill>
                  <a:srgbClr val="000000"/>
                </a:solidFill>
                <a:latin typeface="Segoe"/>
                <a:ea typeface="ＭＳ ゴシック"/>
              </a:rPr>
              <a:t>Form Design</a:t>
            </a:r>
            <a:r>
              <a:rPr lang="en-US" sz="2100" b="1" i="0" u="none" strike="noStrike" baseline="0">
                <a:solidFill>
                  <a:srgbClr val="000000"/>
                </a:solidFill>
                <a:latin typeface="Segoe"/>
                <a:ea typeface="Univers-BlackExt"/>
              </a:rPr>
              <a:t> </a:t>
            </a:r>
            <a:r>
              <a:rPr lang="en-US" sz="2100" b="0" i="0" u="none" strike="noStrike" baseline="0">
                <a:solidFill>
                  <a:srgbClr val="000000"/>
                </a:solidFill>
                <a:latin typeface="Segoe"/>
                <a:ea typeface="ＭＳ ゴシック"/>
              </a:rPr>
              <a:t>button. A new, blank form is created, and the Field List pane is displayed. (If it isn’t, click the </a:t>
            </a:r>
            <a:r>
              <a:rPr lang="en-US" sz="2100" b="1" i="0" u="none" strike="noStrike" baseline="0">
                <a:solidFill>
                  <a:srgbClr val="000000"/>
                </a:solidFill>
                <a:latin typeface="Segoe"/>
                <a:ea typeface="ＭＳ ゴシック"/>
              </a:rPr>
              <a:t>Add Existing Fields</a:t>
            </a:r>
            <a:r>
              <a:rPr lang="en-US" sz="2100" b="1" i="0" u="none" strike="noStrike" baseline="0">
                <a:solidFill>
                  <a:srgbClr val="000000"/>
                </a:solidFill>
                <a:latin typeface="Segoe"/>
                <a:ea typeface="Univers-BlackExt"/>
              </a:rPr>
              <a:t> </a:t>
            </a:r>
            <a:r>
              <a:rPr lang="en-US" sz="2100" b="0" i="0" u="none" strike="noStrike" baseline="0">
                <a:solidFill>
                  <a:srgbClr val="000000"/>
                </a:solidFill>
                <a:latin typeface="Segoe"/>
                <a:ea typeface="ＭＳ ゴシック"/>
              </a:rPr>
              <a:t>button in the Tools group on the Ribbon.)</a:t>
            </a:r>
          </a:p>
          <a:p>
            <a:pPr lvl="1" rtl="0"/>
            <a:r>
              <a:rPr lang="en-US" sz="2100" b="0" i="0" u="none" strike="noStrike" baseline="0">
                <a:solidFill>
                  <a:srgbClr val="000000"/>
                </a:solidFill>
                <a:latin typeface="Segoe"/>
                <a:ea typeface="ＭＳ ゴシック"/>
              </a:rPr>
              <a:t>If necessary, click </a:t>
            </a:r>
            <a:r>
              <a:rPr lang="en-US" sz="2100" b="1" i="0" u="none" strike="noStrike" baseline="0">
                <a:solidFill>
                  <a:srgbClr val="000000"/>
                </a:solidFill>
                <a:latin typeface="Segoe"/>
                <a:ea typeface="ＭＳ ゴシック"/>
              </a:rPr>
              <a:t>Show all tables </a:t>
            </a:r>
            <a:r>
              <a:rPr lang="en-US" sz="2100" b="0" i="0" u="none" strike="noStrike" baseline="0">
                <a:solidFill>
                  <a:srgbClr val="000000"/>
                </a:solidFill>
                <a:latin typeface="Segoe"/>
                <a:ea typeface="ＭＳ ゴシック"/>
              </a:rPr>
              <a:t>link in the Field List pane and then click the </a:t>
            </a:r>
            <a:r>
              <a:rPr lang="en-US" sz="2100" b="1" i="0" u="none" strike="noStrike" baseline="0">
                <a:solidFill>
                  <a:srgbClr val="000000"/>
                </a:solidFill>
                <a:latin typeface="Segoe"/>
                <a:ea typeface="ＭＳ ゴシック"/>
              </a:rPr>
              <a:t>expand </a:t>
            </a:r>
            <a:r>
              <a:rPr lang="en-US" sz="2100" b="0" i="0" u="none" strike="noStrike" baseline="0">
                <a:solidFill>
                  <a:srgbClr val="000000"/>
                </a:solidFill>
                <a:latin typeface="Segoe"/>
                <a:ea typeface="ＭＳ ゴシック"/>
              </a:rPr>
              <a:t>button next to Inventory to display the fields of the Inventory table.</a:t>
            </a:r>
          </a:p>
          <a:p>
            <a:pPr lvl="1" rtl="0"/>
            <a:r>
              <a:rPr lang="en-US" sz="2100" b="0" i="0" u="none" strike="noStrike" baseline="0">
                <a:solidFill>
                  <a:srgbClr val="000000"/>
                </a:solidFill>
                <a:latin typeface="Segoe"/>
                <a:ea typeface="ＭＳ ゴシック"/>
              </a:rPr>
              <a:t>Double-click the </a:t>
            </a:r>
            <a:r>
              <a:rPr lang="en-US" sz="2100" b="1" i="0" u="none" strike="noStrike" baseline="0">
                <a:solidFill>
                  <a:srgbClr val="000000"/>
                </a:solidFill>
                <a:latin typeface="Segoe"/>
                <a:ea typeface="ＭＳ ゴシック"/>
              </a:rPr>
              <a:t>Description </a:t>
            </a:r>
            <a:r>
              <a:rPr lang="en-US" sz="2100" b="0" i="0" u="none" strike="noStrike" baseline="0">
                <a:solidFill>
                  <a:srgbClr val="000000"/>
                </a:solidFill>
                <a:latin typeface="Segoe"/>
                <a:ea typeface="ＭＳ ゴシック"/>
              </a:rPr>
              <a:t>field to add it to the form.</a:t>
            </a:r>
          </a:p>
          <a:p>
            <a:pPr lvl="1" rtl="0"/>
            <a:r>
              <a:rPr lang="en-US" sz="2100" b="0" i="0" u="none" strike="noStrike" baseline="0">
                <a:solidFill>
                  <a:srgbClr val="000000"/>
                </a:solidFill>
                <a:latin typeface="Segoe"/>
                <a:ea typeface="ＭＳ ゴシック"/>
              </a:rPr>
              <a:t>Double-click the </a:t>
            </a:r>
            <a:r>
              <a:rPr lang="en-US" sz="2100" b="1" i="0" u="none" strike="noStrike" baseline="0">
                <a:solidFill>
                  <a:srgbClr val="000000"/>
                </a:solidFill>
                <a:latin typeface="Segoe"/>
                <a:ea typeface="ＭＳ ゴシック"/>
              </a:rPr>
              <a:t>In Stock </a:t>
            </a:r>
            <a:r>
              <a:rPr lang="en-US" sz="2100" b="0" i="0" u="none" strike="noStrike" baseline="0">
                <a:solidFill>
                  <a:srgbClr val="000000"/>
                </a:solidFill>
                <a:latin typeface="Segoe"/>
                <a:ea typeface="ＭＳ ゴシック"/>
              </a:rPr>
              <a:t>field to add it to the form.</a:t>
            </a:r>
          </a:p>
          <a:p>
            <a:pPr lvl="1" rtl="0"/>
            <a:r>
              <a:rPr lang="en-US" sz="2100" b="0" i="0" u="none" strike="noStrike" baseline="0">
                <a:solidFill>
                  <a:srgbClr val="000000"/>
                </a:solidFill>
                <a:latin typeface="Segoe"/>
                <a:ea typeface="ＭＳ ゴシック"/>
              </a:rPr>
              <a:t>Double-click the </a:t>
            </a:r>
            <a:r>
              <a:rPr lang="en-US" sz="2100" b="1" i="0" u="none" strike="noStrike" baseline="0">
                <a:solidFill>
                  <a:srgbClr val="000000"/>
                </a:solidFill>
                <a:latin typeface="Segoe"/>
                <a:ea typeface="ＭＳ ゴシック"/>
              </a:rPr>
              <a:t>Price </a:t>
            </a:r>
            <a:r>
              <a:rPr lang="en-US" sz="2100" b="0" i="0" u="none" strike="noStrike" baseline="0">
                <a:solidFill>
                  <a:srgbClr val="000000"/>
                </a:solidFill>
                <a:latin typeface="Segoe"/>
                <a:ea typeface="ＭＳ ゴシック"/>
              </a:rPr>
              <a:t>field to add it to the form.</a:t>
            </a:r>
          </a:p>
          <a:p>
            <a:pPr lvl="1" rtl="0"/>
            <a:r>
              <a:rPr lang="en-US" sz="2100" b="0" i="0" u="none" strike="noStrike" baseline="0">
                <a:solidFill>
                  <a:srgbClr val="000000"/>
                </a:solidFill>
                <a:latin typeface="Segoe"/>
                <a:ea typeface="ＭＳ ゴシック"/>
              </a:rPr>
              <a:t>Double-click the </a:t>
            </a:r>
            <a:r>
              <a:rPr lang="en-US" sz="2100" b="1" i="0" u="none" strike="noStrike" baseline="0">
                <a:solidFill>
                  <a:srgbClr val="000000"/>
                </a:solidFill>
                <a:latin typeface="Segoe"/>
                <a:ea typeface="ＭＳ ゴシック"/>
              </a:rPr>
              <a:t>In Production </a:t>
            </a:r>
            <a:r>
              <a:rPr lang="en-US" sz="2100" b="0" i="0" u="none" strike="noStrike" baseline="0">
                <a:solidFill>
                  <a:srgbClr val="000000"/>
                </a:solidFill>
                <a:latin typeface="Segoe"/>
                <a:ea typeface="ＭＳ ゴシック"/>
              </a:rPr>
              <a:t>field to add it to the form.</a:t>
            </a:r>
            <a:endParaRPr lang="en-US" sz="2100" b="0" i="0" u="none" strike="noStrike" baseline="0">
              <a:solidFill>
                <a:srgbClr val="000000"/>
              </a:solidFill>
              <a:latin typeface="Univers-Light"/>
              <a:ea typeface="Univers-Light"/>
            </a:endParaRPr>
          </a:p>
        </p:txBody>
      </p:sp>
      <p:sp>
        <p:nvSpPr>
          <p:cNvPr id="4" name="Rectangle 4"/>
          <p:cNvSpPr>
            <a:spLocks noGrp="1" noChangeArrowheads="1"/>
          </p:cNvSpPr>
          <p:nvPr>
            <p:ph type="dt" sz="half" idx="10"/>
          </p:nvPr>
        </p:nvSpPr>
        <p:spPr>
          <a:xfrm>
            <a:off x="457200" y="6245225"/>
            <a:ext cx="2133600" cy="476250"/>
          </a:xfrm>
          <a:ln/>
        </p:spPr>
        <p:txBody>
          <a:bodyPr/>
          <a:lstStyle>
            <a:lvl1pPr>
              <a:defRPr/>
            </a:lvl1pPr>
          </a:lstStyle>
          <a:p>
            <a:pPr>
              <a:defRPr/>
            </a:pPr>
            <a:r>
              <a:rPr lang="en-US"/>
              <a:t>© 2014, John Wiley &amp; Sons, Inc.</a:t>
            </a:r>
          </a:p>
        </p:txBody>
      </p:sp>
      <p:sp>
        <p:nvSpPr>
          <p:cNvPr id="5" name="Rectangle 5"/>
          <p:cNvSpPr>
            <a:spLocks noGrp="1" noChangeArrowheads="1"/>
          </p:cNvSpPr>
          <p:nvPr>
            <p:ph type="ftr" sz="quarter" idx="11"/>
          </p:nvPr>
        </p:nvSpPr>
        <p:spPr>
          <a:xfrm>
            <a:off x="2629403" y="6245225"/>
            <a:ext cx="3885191" cy="476250"/>
          </a:xfrm>
          <a:ln/>
        </p:spPr>
        <p:txBody>
          <a:bodyPr/>
          <a:lstStyle>
            <a:lvl1pPr>
              <a:defRPr/>
            </a:lvl1pPr>
          </a:lstStyle>
          <a:p>
            <a:pPr>
              <a:defRPr/>
            </a:pPr>
            <a:r>
              <a:rPr lang="en-US"/>
              <a:t>Microsoft Official Academic Course, Microsoft Access 2013</a:t>
            </a:r>
            <a:endParaRPr lang="en-US" dirty="0"/>
          </a:p>
        </p:txBody>
      </p:sp>
      <p:sp>
        <p:nvSpPr>
          <p:cNvPr id="6" name="Rectangle 6"/>
          <p:cNvSpPr>
            <a:spLocks noGrp="1" noChangeArrowheads="1"/>
          </p:cNvSpPr>
          <p:nvPr>
            <p:ph type="sldNum" sz="quarter" idx="12"/>
          </p:nvPr>
        </p:nvSpPr>
        <p:spPr>
          <a:xfrm>
            <a:off x="6553200" y="6245225"/>
            <a:ext cx="2133600" cy="476250"/>
          </a:xfrm>
          <a:ln/>
        </p:spPr>
        <p:txBody>
          <a:bodyPr/>
          <a:lstStyle>
            <a:lvl1pPr>
              <a:defRPr/>
            </a:lvl1pPr>
          </a:lstStyle>
          <a:p>
            <a:pPr>
              <a:defRPr/>
            </a:pPr>
            <a:fld id="{3227066C-25CD-4A3B-B69F-B91E783C25B3}" type="slidenum">
              <a:rPr lang="en-US"/>
              <a:pPr>
                <a:defRPr/>
              </a:pPr>
              <a:t>24</a:t>
            </a:fld>
            <a:endParaRPr lang="en-US"/>
          </a:p>
        </p:txBody>
      </p:sp>
    </p:spTree>
    <p:extLst>
      <p:ext uri="{BB962C8B-B14F-4D97-AF65-F5344CB8AC3E}">
        <p14:creationId xmlns:p14="http://schemas.microsoft.com/office/powerpoint/2010/main" val="32371498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a:solidFill>
                  <a:srgbClr val="BA141A"/>
                </a:solidFill>
                <a:latin typeface="Segoe"/>
                <a:ea typeface="ＭＳ ゴシック"/>
              </a:rPr>
              <a:t>Step by Step: Use the Control Wizard</a:t>
            </a:r>
          </a:p>
        </p:txBody>
      </p:sp>
      <p:sp>
        <p:nvSpPr>
          <p:cNvPr id="3" name="Text Placeholder 2"/>
          <p:cNvSpPr>
            <a:spLocks noGrp="1"/>
          </p:cNvSpPr>
          <p:nvPr>
            <p:ph type="body" idx="1"/>
          </p:nvPr>
        </p:nvSpPr>
        <p:spPr/>
        <p:txBody>
          <a:bodyPr/>
          <a:lstStyle/>
          <a:p>
            <a:pPr lvl="1" rtl="0">
              <a:buFont typeface="+mj-lt"/>
              <a:buAutoNum type="arabicPeriod" startAt="7"/>
            </a:pPr>
            <a:r>
              <a:rPr lang="en-US" b="0" i="0" u="none" strike="noStrike" baseline="0">
                <a:solidFill>
                  <a:srgbClr val="000000"/>
                </a:solidFill>
                <a:latin typeface="Segoe"/>
                <a:ea typeface="ＭＳ ゴシック"/>
              </a:rPr>
              <a:t>Select the </a:t>
            </a:r>
            <a:r>
              <a:rPr lang="en-US" b="1" i="0" u="none" strike="noStrike" baseline="0">
                <a:solidFill>
                  <a:srgbClr val="000000"/>
                </a:solidFill>
                <a:latin typeface="Segoe"/>
                <a:ea typeface="ＭＳ ゴシック"/>
              </a:rPr>
              <a:t>In Production </a:t>
            </a:r>
            <a:r>
              <a:rPr lang="en-US" b="0" i="0" u="none" strike="noStrike" baseline="0">
                <a:solidFill>
                  <a:srgbClr val="000000"/>
                </a:solidFill>
                <a:latin typeface="Segoe"/>
                <a:ea typeface="ＭＳ ゴシック"/>
              </a:rPr>
              <a:t>control that you just added, right-click it and select </a:t>
            </a:r>
            <a:r>
              <a:rPr lang="en-US" b="1" i="0" u="none" strike="noStrike" baseline="0">
                <a:solidFill>
                  <a:srgbClr val="000000"/>
                </a:solidFill>
                <a:latin typeface="Segoe"/>
                <a:ea typeface="ＭＳ ゴシック"/>
              </a:rPr>
              <a:t>Delete </a:t>
            </a:r>
            <a:r>
              <a:rPr lang="en-US" b="0" i="0" u="none" strike="noStrike" baseline="0">
                <a:solidFill>
                  <a:srgbClr val="000000"/>
                </a:solidFill>
                <a:latin typeface="Segoe"/>
                <a:ea typeface="ＭＳ ゴシック"/>
              </a:rPr>
              <a:t>from the shortcut menu.</a:t>
            </a:r>
          </a:p>
          <a:p>
            <a:pPr lvl="1" rtl="0">
              <a:buAutoNum type="arabicPeriod" startAt="7"/>
            </a:pPr>
            <a:r>
              <a:rPr lang="en-US" b="0" i="0" u="none" strike="noStrike" baseline="0">
                <a:solidFill>
                  <a:srgbClr val="000000"/>
                </a:solidFill>
                <a:latin typeface="Segoe"/>
                <a:ea typeface="ＭＳ ゴシック"/>
              </a:rPr>
              <a:t>On the DESIGN tab, in the Controls group, locate the </a:t>
            </a:r>
            <a:r>
              <a:rPr lang="en-US" b="1" i="0" u="none" strike="noStrike" baseline="0">
                <a:solidFill>
                  <a:srgbClr val="000000"/>
                </a:solidFill>
                <a:latin typeface="Segoe"/>
                <a:ea typeface="ＭＳ ゴシック"/>
              </a:rPr>
              <a:t>Use Control Wizards </a:t>
            </a:r>
            <a:r>
              <a:rPr lang="en-US" b="0" i="0" u="none" strike="noStrike" baseline="0">
                <a:solidFill>
                  <a:srgbClr val="000000"/>
                </a:solidFill>
                <a:latin typeface="Segoe"/>
                <a:ea typeface="ＭＳ ゴシック"/>
              </a:rPr>
              <a:t>command and make sure it is turned on, as shown below. The image to the left of the command should be highlighted.</a:t>
            </a:r>
            <a:endParaRPr lang="en-US" b="0" i="0" u="none" strike="noStrike" baseline="0">
              <a:solidFill>
                <a:srgbClr val="000000"/>
              </a:solidFill>
              <a:latin typeface="Univers-Light"/>
              <a:ea typeface="Univers-Light"/>
            </a:endParaRPr>
          </a:p>
        </p:txBody>
      </p:sp>
      <p:sp>
        <p:nvSpPr>
          <p:cNvPr id="4" name="Rectangle 4"/>
          <p:cNvSpPr>
            <a:spLocks noGrp="1" noChangeArrowheads="1"/>
          </p:cNvSpPr>
          <p:nvPr>
            <p:ph type="dt" sz="half" idx="10"/>
          </p:nvPr>
        </p:nvSpPr>
        <p:spPr>
          <a:xfrm>
            <a:off x="457200" y="6245225"/>
            <a:ext cx="2133600" cy="476250"/>
          </a:xfrm>
          <a:ln/>
        </p:spPr>
        <p:txBody>
          <a:bodyPr/>
          <a:lstStyle>
            <a:lvl1pPr>
              <a:defRPr/>
            </a:lvl1pPr>
          </a:lstStyle>
          <a:p>
            <a:pPr>
              <a:defRPr/>
            </a:pPr>
            <a:r>
              <a:rPr lang="en-US"/>
              <a:t>© 2014, John Wiley &amp; Sons, Inc.</a:t>
            </a:r>
          </a:p>
        </p:txBody>
      </p:sp>
      <p:sp>
        <p:nvSpPr>
          <p:cNvPr id="5" name="Rectangle 5"/>
          <p:cNvSpPr>
            <a:spLocks noGrp="1" noChangeArrowheads="1"/>
          </p:cNvSpPr>
          <p:nvPr>
            <p:ph type="ftr" sz="quarter" idx="11"/>
          </p:nvPr>
        </p:nvSpPr>
        <p:spPr>
          <a:xfrm>
            <a:off x="2629403" y="6245225"/>
            <a:ext cx="3885191" cy="476250"/>
          </a:xfrm>
          <a:ln/>
        </p:spPr>
        <p:txBody>
          <a:bodyPr/>
          <a:lstStyle>
            <a:lvl1pPr>
              <a:defRPr/>
            </a:lvl1pPr>
          </a:lstStyle>
          <a:p>
            <a:pPr>
              <a:defRPr/>
            </a:pPr>
            <a:r>
              <a:rPr lang="en-US"/>
              <a:t>Microsoft Official Academic Course, Microsoft Access 2013</a:t>
            </a:r>
            <a:endParaRPr lang="en-US" dirty="0"/>
          </a:p>
        </p:txBody>
      </p:sp>
      <p:sp>
        <p:nvSpPr>
          <p:cNvPr id="6" name="Rectangle 6"/>
          <p:cNvSpPr>
            <a:spLocks noGrp="1" noChangeArrowheads="1"/>
          </p:cNvSpPr>
          <p:nvPr>
            <p:ph type="sldNum" sz="quarter" idx="12"/>
          </p:nvPr>
        </p:nvSpPr>
        <p:spPr>
          <a:xfrm>
            <a:off x="6553200" y="6245225"/>
            <a:ext cx="2133600" cy="476250"/>
          </a:xfrm>
          <a:ln/>
        </p:spPr>
        <p:txBody>
          <a:bodyPr/>
          <a:lstStyle>
            <a:lvl1pPr>
              <a:defRPr/>
            </a:lvl1pPr>
          </a:lstStyle>
          <a:p>
            <a:pPr>
              <a:defRPr/>
            </a:pPr>
            <a:fld id="{3227066C-25CD-4A3B-B69F-B91E783C25B3}" type="slidenum">
              <a:rPr lang="en-US"/>
              <a:pPr>
                <a:defRPr/>
              </a:pPr>
              <a:t>25</a:t>
            </a:fld>
            <a:endParaRPr lang="en-US"/>
          </a:p>
        </p:txBody>
      </p:sp>
      <p:pic>
        <p:nvPicPr>
          <p:cNvPr id="7" name="Picture 6" descr="0817.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3886200"/>
            <a:ext cx="7620000" cy="2231010"/>
          </a:xfrm>
          <a:prstGeom prst="rect">
            <a:avLst/>
          </a:prstGeom>
        </p:spPr>
      </p:pic>
    </p:spTree>
    <p:extLst>
      <p:ext uri="{BB962C8B-B14F-4D97-AF65-F5344CB8AC3E}">
        <p14:creationId xmlns:p14="http://schemas.microsoft.com/office/powerpoint/2010/main" val="37410837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a:solidFill>
                  <a:srgbClr val="BA141A"/>
                </a:solidFill>
                <a:latin typeface="Segoe"/>
                <a:ea typeface="ＭＳ ゴシック"/>
              </a:rPr>
              <a:t>Step by Step: Use the Control Wizard</a:t>
            </a:r>
          </a:p>
        </p:txBody>
      </p:sp>
      <p:sp>
        <p:nvSpPr>
          <p:cNvPr id="4" name="Rectangle 4"/>
          <p:cNvSpPr>
            <a:spLocks noGrp="1" noChangeArrowheads="1"/>
          </p:cNvSpPr>
          <p:nvPr>
            <p:ph type="dt" sz="half" idx="10"/>
          </p:nvPr>
        </p:nvSpPr>
        <p:spPr>
          <a:xfrm>
            <a:off x="457200" y="6245225"/>
            <a:ext cx="2133600" cy="476250"/>
          </a:xfrm>
          <a:ln/>
        </p:spPr>
        <p:txBody>
          <a:bodyPr/>
          <a:lstStyle>
            <a:lvl1pPr>
              <a:defRPr/>
            </a:lvl1pPr>
          </a:lstStyle>
          <a:p>
            <a:pPr>
              <a:defRPr/>
            </a:pPr>
            <a:r>
              <a:rPr lang="en-US"/>
              <a:t>© 2014, John Wiley &amp; Sons, Inc.</a:t>
            </a:r>
          </a:p>
        </p:txBody>
      </p:sp>
      <p:sp>
        <p:nvSpPr>
          <p:cNvPr id="5" name="Rectangle 5"/>
          <p:cNvSpPr>
            <a:spLocks noGrp="1" noChangeArrowheads="1"/>
          </p:cNvSpPr>
          <p:nvPr>
            <p:ph type="ftr" sz="quarter" idx="11"/>
          </p:nvPr>
        </p:nvSpPr>
        <p:spPr>
          <a:xfrm>
            <a:off x="2629403" y="6245225"/>
            <a:ext cx="3885191" cy="476250"/>
          </a:xfrm>
          <a:ln/>
        </p:spPr>
        <p:txBody>
          <a:bodyPr/>
          <a:lstStyle>
            <a:lvl1pPr>
              <a:defRPr/>
            </a:lvl1pPr>
          </a:lstStyle>
          <a:p>
            <a:pPr>
              <a:defRPr/>
            </a:pPr>
            <a:r>
              <a:rPr lang="en-US"/>
              <a:t>Microsoft Official Academic Course, Microsoft Access 2013</a:t>
            </a:r>
            <a:endParaRPr lang="en-US" dirty="0"/>
          </a:p>
        </p:txBody>
      </p:sp>
      <p:sp>
        <p:nvSpPr>
          <p:cNvPr id="6" name="Rectangle 6"/>
          <p:cNvSpPr>
            <a:spLocks noGrp="1" noChangeArrowheads="1"/>
          </p:cNvSpPr>
          <p:nvPr>
            <p:ph type="sldNum" sz="quarter" idx="12"/>
          </p:nvPr>
        </p:nvSpPr>
        <p:spPr>
          <a:xfrm>
            <a:off x="6553200" y="6245225"/>
            <a:ext cx="2133600" cy="476250"/>
          </a:xfrm>
          <a:ln/>
        </p:spPr>
        <p:txBody>
          <a:bodyPr/>
          <a:lstStyle>
            <a:lvl1pPr>
              <a:defRPr/>
            </a:lvl1pPr>
          </a:lstStyle>
          <a:p>
            <a:pPr>
              <a:defRPr/>
            </a:pPr>
            <a:fld id="{3227066C-25CD-4A3B-B69F-B91E783C25B3}" type="slidenum">
              <a:rPr lang="en-US"/>
              <a:pPr>
                <a:defRPr/>
              </a:pPr>
              <a:t>26</a:t>
            </a:fld>
            <a:endParaRPr lang="en-US"/>
          </a:p>
        </p:txBody>
      </p:sp>
      <p:pic>
        <p:nvPicPr>
          <p:cNvPr id="7" name="Picture 6" descr="0818.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64467" y="1524000"/>
            <a:ext cx="5198533" cy="4348837"/>
          </a:xfrm>
          <a:prstGeom prst="rect">
            <a:avLst/>
          </a:prstGeom>
        </p:spPr>
      </p:pic>
      <p:sp>
        <p:nvSpPr>
          <p:cNvPr id="3" name="Text Placeholder 2"/>
          <p:cNvSpPr>
            <a:spLocks noGrp="1"/>
          </p:cNvSpPr>
          <p:nvPr>
            <p:ph type="body" idx="1"/>
          </p:nvPr>
        </p:nvSpPr>
        <p:spPr/>
        <p:txBody>
          <a:bodyPr/>
          <a:lstStyle/>
          <a:p>
            <a:pPr lvl="1" rtl="0">
              <a:buFont typeface="+mj-lt"/>
              <a:buAutoNum type="arabicPeriod" startAt="9"/>
            </a:pPr>
            <a:r>
              <a:rPr lang="en-US" sz="2000" b="0" i="0" u="none" strike="noStrike" baseline="0">
                <a:solidFill>
                  <a:srgbClr val="000000"/>
                </a:solidFill>
                <a:latin typeface="Segoe"/>
                <a:ea typeface="ＭＳ ゴシック"/>
              </a:rPr>
              <a:t>On the DESIGN tab, in </a:t>
            </a:r>
            <a:br>
              <a:rPr lang="en-US" sz="2000" b="0" i="0" u="none" strike="noStrike" baseline="0">
                <a:solidFill>
                  <a:srgbClr val="000000"/>
                </a:solidFill>
                <a:latin typeface="Segoe"/>
                <a:ea typeface="ＭＳ ゴシック"/>
              </a:rPr>
            </a:br>
            <a:r>
              <a:rPr lang="en-US" sz="2000" b="0" i="0" u="none" strike="noStrike" baseline="0">
                <a:solidFill>
                  <a:srgbClr val="000000"/>
                </a:solidFill>
                <a:latin typeface="Segoe"/>
                <a:ea typeface="ＭＳ ゴシック"/>
              </a:rPr>
              <a:t>the Controls group, locate </a:t>
            </a:r>
            <a:br>
              <a:rPr lang="en-US" sz="2000" b="0" i="0" u="none" strike="noStrike" baseline="0">
                <a:solidFill>
                  <a:srgbClr val="000000"/>
                </a:solidFill>
                <a:latin typeface="Segoe"/>
                <a:ea typeface="ＭＳ ゴシック"/>
              </a:rPr>
            </a:br>
            <a:r>
              <a:rPr lang="en-US" sz="2000" b="0" i="0" u="none" strike="noStrike" baseline="0">
                <a:solidFill>
                  <a:srgbClr val="000000"/>
                </a:solidFill>
                <a:latin typeface="Segoe"/>
                <a:ea typeface="ＭＳ ゴシック"/>
              </a:rPr>
              <a:t>and click the </a:t>
            </a:r>
            <a:r>
              <a:rPr lang="en-US" sz="2000" b="1" i="0" u="none" strike="noStrike" baseline="0">
                <a:solidFill>
                  <a:srgbClr val="000000"/>
                </a:solidFill>
                <a:latin typeface="Segoe"/>
                <a:ea typeface="ＭＳ ゴシック"/>
              </a:rPr>
              <a:t>Combo Box </a:t>
            </a:r>
            <a:br>
              <a:rPr lang="en-US" sz="2000" b="1" i="0" u="none" strike="noStrike" baseline="0">
                <a:solidFill>
                  <a:srgbClr val="000000"/>
                </a:solidFill>
                <a:latin typeface="Segoe"/>
                <a:ea typeface="ＭＳ ゴシック"/>
              </a:rPr>
            </a:br>
            <a:r>
              <a:rPr lang="en-US" sz="2000" b="0" i="0" u="none" strike="noStrike" baseline="0">
                <a:solidFill>
                  <a:srgbClr val="000000"/>
                </a:solidFill>
                <a:latin typeface="Segoe"/>
                <a:ea typeface="ＭＳ ゴシック"/>
              </a:rPr>
              <a:t>button (hover your mouse </a:t>
            </a:r>
            <a:br>
              <a:rPr lang="en-US" sz="2000" b="0" i="0" u="none" strike="noStrike" baseline="0">
                <a:solidFill>
                  <a:srgbClr val="000000"/>
                </a:solidFill>
                <a:latin typeface="Segoe"/>
                <a:ea typeface="ＭＳ ゴシック"/>
              </a:rPr>
            </a:br>
            <a:r>
              <a:rPr lang="en-US" sz="2000" b="0" i="0" u="none" strike="noStrike" baseline="0">
                <a:solidFill>
                  <a:srgbClr val="000000"/>
                </a:solidFill>
                <a:latin typeface="Segoe"/>
                <a:ea typeface="ＭＳ ゴシック"/>
              </a:rPr>
              <a:t>pointer over each control </a:t>
            </a:r>
            <a:br>
              <a:rPr lang="en-US" sz="2000" b="0" i="0" u="none" strike="noStrike" baseline="0">
                <a:solidFill>
                  <a:srgbClr val="000000"/>
                </a:solidFill>
                <a:latin typeface="Segoe"/>
                <a:ea typeface="ＭＳ ゴシック"/>
              </a:rPr>
            </a:br>
            <a:r>
              <a:rPr lang="en-US" sz="2000" b="0" i="0" u="none" strike="noStrike" baseline="0">
                <a:solidFill>
                  <a:srgbClr val="000000"/>
                </a:solidFill>
                <a:latin typeface="Segoe"/>
                <a:ea typeface="ＭＳ ゴシック"/>
              </a:rPr>
              <a:t>button to view its ScreenTip </a:t>
            </a:r>
            <a:br>
              <a:rPr lang="en-US" sz="2000" b="0" i="0" u="none" strike="noStrike" baseline="0">
                <a:solidFill>
                  <a:srgbClr val="000000"/>
                </a:solidFill>
                <a:latin typeface="Segoe"/>
                <a:ea typeface="ＭＳ ゴシック"/>
              </a:rPr>
            </a:br>
            <a:r>
              <a:rPr lang="en-US" sz="2000" b="0" i="0" u="none" strike="noStrike" baseline="0">
                <a:solidFill>
                  <a:srgbClr val="000000"/>
                </a:solidFill>
                <a:latin typeface="Segoe"/>
                <a:ea typeface="ＭＳ ゴシック"/>
              </a:rPr>
              <a:t>until you find </a:t>
            </a:r>
            <a:br>
              <a:rPr lang="en-US" sz="2000" b="0" i="0" u="none" strike="noStrike" baseline="0">
                <a:solidFill>
                  <a:srgbClr val="000000"/>
                </a:solidFill>
                <a:latin typeface="Segoe"/>
                <a:ea typeface="ＭＳ ゴシック"/>
              </a:rPr>
            </a:br>
            <a:r>
              <a:rPr lang="en-US" sz="2000" b="0" i="0" u="none" strike="noStrike" baseline="0">
                <a:solidFill>
                  <a:srgbClr val="000000"/>
                </a:solidFill>
                <a:latin typeface="Segoe"/>
                <a:ea typeface="ＭＳ ゴシック"/>
              </a:rPr>
              <a:t>the Combo Box </a:t>
            </a:r>
            <a:br>
              <a:rPr lang="en-US" sz="2000" b="0" i="0" u="none" strike="noStrike" baseline="0">
                <a:solidFill>
                  <a:srgbClr val="000000"/>
                </a:solidFill>
                <a:latin typeface="Segoe"/>
                <a:ea typeface="ＭＳ ゴシック"/>
              </a:rPr>
            </a:br>
            <a:r>
              <a:rPr lang="en-US" sz="2000" b="0" i="0" u="none" strike="noStrike" baseline="0">
                <a:solidFill>
                  <a:srgbClr val="000000"/>
                </a:solidFill>
                <a:latin typeface="Segoe"/>
                <a:ea typeface="ＭＳ ゴシック"/>
              </a:rPr>
              <a:t>button).</a:t>
            </a:r>
          </a:p>
          <a:p>
            <a:pPr lvl="1" rtl="0">
              <a:buAutoNum type="arabicPeriod" startAt="9"/>
            </a:pPr>
            <a:r>
              <a:rPr lang="en-US" sz="2000" b="0" i="0" u="none" strike="noStrike" baseline="0">
                <a:solidFill>
                  <a:srgbClr val="000000"/>
                </a:solidFill>
                <a:latin typeface="Segoe"/>
                <a:ea typeface="ＭＳ ゴシック"/>
              </a:rPr>
              <a:t>Position the mouse </a:t>
            </a:r>
            <a:br>
              <a:rPr lang="en-US" sz="2000" b="0" i="0" u="none" strike="noStrike" baseline="0">
                <a:solidFill>
                  <a:srgbClr val="000000"/>
                </a:solidFill>
                <a:latin typeface="Segoe"/>
                <a:ea typeface="ＭＳ ゴシック"/>
              </a:rPr>
            </a:br>
            <a:r>
              <a:rPr lang="en-US" sz="2000" b="0" i="0" u="none" strike="noStrike" baseline="0">
                <a:solidFill>
                  <a:srgbClr val="000000"/>
                </a:solidFill>
                <a:latin typeface="Segoe"/>
                <a:ea typeface="ＭＳ ゴシック"/>
              </a:rPr>
              <a:t>pointer and drag to draw </a:t>
            </a:r>
            <a:br>
              <a:rPr lang="en-US" sz="2000" b="0" i="0" u="none" strike="noStrike" baseline="0">
                <a:solidFill>
                  <a:srgbClr val="000000"/>
                </a:solidFill>
                <a:latin typeface="Segoe"/>
                <a:ea typeface="ＭＳ ゴシック"/>
              </a:rPr>
            </a:br>
            <a:r>
              <a:rPr lang="en-US" sz="2000" b="0" i="0" u="none" strike="noStrike" baseline="0">
                <a:solidFill>
                  <a:srgbClr val="000000"/>
                </a:solidFill>
                <a:latin typeface="Segoe"/>
                <a:ea typeface="ＭＳ ゴシック"/>
              </a:rPr>
              <a:t>a rectangle, as shown </a:t>
            </a:r>
            <a:br>
              <a:rPr lang="en-US" sz="2000" b="0" i="0" u="none" strike="noStrike" baseline="0">
                <a:solidFill>
                  <a:srgbClr val="000000"/>
                </a:solidFill>
                <a:latin typeface="Segoe"/>
                <a:ea typeface="ＭＳ ゴシック"/>
              </a:rPr>
            </a:br>
            <a:r>
              <a:rPr lang="en-US" sz="2000" b="0" i="0" u="none" strike="noStrike" baseline="0">
                <a:solidFill>
                  <a:srgbClr val="000000"/>
                </a:solidFill>
                <a:latin typeface="Segoe"/>
                <a:ea typeface="ＭＳ ゴシック"/>
              </a:rPr>
              <a:t>at right.</a:t>
            </a:r>
          </a:p>
          <a:p>
            <a:pPr lvl="1" rtl="0">
              <a:buAutoNum type="arabicPeriod" startAt="9"/>
            </a:pPr>
            <a:endParaRPr lang="en-US" sz="2000" b="0" i="0" u="none" strike="noStrike" baseline="0">
              <a:solidFill>
                <a:srgbClr val="000000"/>
              </a:solidFill>
              <a:latin typeface="Univers-Light"/>
              <a:ea typeface="Univers-Light"/>
            </a:endParaRPr>
          </a:p>
        </p:txBody>
      </p:sp>
    </p:spTree>
    <p:extLst>
      <p:ext uri="{BB962C8B-B14F-4D97-AF65-F5344CB8AC3E}">
        <p14:creationId xmlns:p14="http://schemas.microsoft.com/office/powerpoint/2010/main" val="29399795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a:solidFill>
                  <a:srgbClr val="BA141A"/>
                </a:solidFill>
                <a:latin typeface="Segoe"/>
                <a:ea typeface="ＭＳ ゴシック"/>
              </a:rPr>
              <a:t>Step by Step: Use the Control Wizard</a:t>
            </a:r>
          </a:p>
        </p:txBody>
      </p:sp>
      <p:sp>
        <p:nvSpPr>
          <p:cNvPr id="3" name="Text Placeholder 2"/>
          <p:cNvSpPr>
            <a:spLocks noGrp="1"/>
          </p:cNvSpPr>
          <p:nvPr>
            <p:ph type="body" idx="1"/>
          </p:nvPr>
        </p:nvSpPr>
        <p:spPr>
          <a:xfrm>
            <a:off x="457200" y="1524000"/>
            <a:ext cx="4038600" cy="4953000"/>
          </a:xfrm>
        </p:spPr>
        <p:txBody>
          <a:bodyPr/>
          <a:lstStyle/>
          <a:p>
            <a:pPr lvl="1" rtl="0">
              <a:lnSpc>
                <a:spcPct val="90000"/>
              </a:lnSpc>
              <a:buFont typeface="+mj-lt"/>
              <a:buAutoNum type="arabicPeriod" startAt="11"/>
            </a:pPr>
            <a:r>
              <a:rPr lang="en-US" b="0" i="0" u="none" strike="noStrike" baseline="0">
                <a:latin typeface="Segoe"/>
                <a:ea typeface="ＭＳ ゴシック"/>
              </a:rPr>
              <a:t>When you release the mouse button, the Combo Box Wizard appears. Click the button beside </a:t>
            </a:r>
            <a:r>
              <a:rPr lang="en-US" b="0" i="1" u="none" strike="noStrike" baseline="0">
                <a:latin typeface="Segoe"/>
                <a:ea typeface="ＭＳ ゴシック"/>
              </a:rPr>
              <a:t>I will type in the values that I want </a:t>
            </a:r>
            <a:r>
              <a:rPr lang="en-US" b="0" i="0" u="none" strike="noStrike" baseline="0">
                <a:latin typeface="Segoe"/>
                <a:ea typeface="ＭＳ ゴシック"/>
              </a:rPr>
              <a:t>and click </a:t>
            </a:r>
            <a:r>
              <a:rPr lang="en-US" b="1" i="0" u="none" strike="noStrike" baseline="0">
                <a:latin typeface="Segoe"/>
                <a:ea typeface="ＭＳ ゴシック"/>
              </a:rPr>
              <a:t>Next&gt;</a:t>
            </a:r>
            <a:r>
              <a:rPr lang="en-US" b="0" i="0" u="none" strike="noStrike" baseline="0">
                <a:latin typeface="Segoe"/>
                <a:ea typeface="ＭＳ ゴシック"/>
              </a:rPr>
              <a:t>. In the empty cell below the Col1 header, key </a:t>
            </a:r>
            <a:r>
              <a:rPr lang="en-US" b="1" i="0" u="none" strike="noStrike" baseline="0">
                <a:latin typeface="Segoe"/>
                <a:ea typeface="ＭＳ ゴシック"/>
              </a:rPr>
              <a:t>Yes</a:t>
            </a:r>
            <a:r>
              <a:rPr lang="en-US" b="0" i="0" u="none" strike="noStrike" baseline="0">
                <a:latin typeface="Segoe"/>
                <a:ea typeface="ＭＳ ゴシック"/>
              </a:rPr>
              <a:t>. Continue keying values in the column as shown at right using the down arrow key to move to the next row.</a:t>
            </a:r>
            <a:endParaRPr lang="en-US" b="0" i="0" u="none" strike="noStrike" baseline="0">
              <a:latin typeface="Univers-Light"/>
              <a:ea typeface="Univers-Light"/>
            </a:endParaRPr>
          </a:p>
        </p:txBody>
      </p:sp>
      <p:sp>
        <p:nvSpPr>
          <p:cNvPr id="4" name="Rectangle 4"/>
          <p:cNvSpPr>
            <a:spLocks noGrp="1" noChangeArrowheads="1"/>
          </p:cNvSpPr>
          <p:nvPr>
            <p:ph type="dt" sz="half" idx="10"/>
          </p:nvPr>
        </p:nvSpPr>
        <p:spPr>
          <a:xfrm>
            <a:off x="457200" y="6245225"/>
            <a:ext cx="2133600" cy="476250"/>
          </a:xfrm>
          <a:ln/>
        </p:spPr>
        <p:txBody>
          <a:bodyPr/>
          <a:lstStyle>
            <a:lvl1pPr>
              <a:defRPr/>
            </a:lvl1pPr>
          </a:lstStyle>
          <a:p>
            <a:pPr>
              <a:defRPr/>
            </a:pPr>
            <a:r>
              <a:rPr lang="en-US"/>
              <a:t>© 2014, John Wiley &amp; Sons, Inc.</a:t>
            </a:r>
          </a:p>
        </p:txBody>
      </p:sp>
      <p:sp>
        <p:nvSpPr>
          <p:cNvPr id="5" name="Rectangle 5"/>
          <p:cNvSpPr>
            <a:spLocks noGrp="1" noChangeArrowheads="1"/>
          </p:cNvSpPr>
          <p:nvPr>
            <p:ph type="ftr" sz="quarter" idx="11"/>
          </p:nvPr>
        </p:nvSpPr>
        <p:spPr>
          <a:xfrm>
            <a:off x="2629403" y="6245225"/>
            <a:ext cx="3885191" cy="476250"/>
          </a:xfrm>
          <a:ln/>
        </p:spPr>
        <p:txBody>
          <a:bodyPr/>
          <a:lstStyle>
            <a:lvl1pPr>
              <a:defRPr/>
            </a:lvl1pPr>
          </a:lstStyle>
          <a:p>
            <a:pPr>
              <a:defRPr/>
            </a:pPr>
            <a:r>
              <a:rPr lang="en-US"/>
              <a:t>Microsoft Official Academic Course, Microsoft Access 2013</a:t>
            </a:r>
            <a:endParaRPr lang="en-US" dirty="0"/>
          </a:p>
        </p:txBody>
      </p:sp>
      <p:sp>
        <p:nvSpPr>
          <p:cNvPr id="6" name="Rectangle 6"/>
          <p:cNvSpPr>
            <a:spLocks noGrp="1" noChangeArrowheads="1"/>
          </p:cNvSpPr>
          <p:nvPr>
            <p:ph type="sldNum" sz="quarter" idx="12"/>
          </p:nvPr>
        </p:nvSpPr>
        <p:spPr>
          <a:xfrm>
            <a:off x="6553200" y="6245225"/>
            <a:ext cx="2133600" cy="476250"/>
          </a:xfrm>
          <a:ln/>
        </p:spPr>
        <p:txBody>
          <a:bodyPr/>
          <a:lstStyle>
            <a:lvl1pPr>
              <a:defRPr/>
            </a:lvl1pPr>
          </a:lstStyle>
          <a:p>
            <a:pPr>
              <a:defRPr/>
            </a:pPr>
            <a:fld id="{3227066C-25CD-4A3B-B69F-B91E783C25B3}" type="slidenum">
              <a:rPr lang="en-US"/>
              <a:pPr>
                <a:defRPr/>
              </a:pPr>
              <a:t>27</a:t>
            </a:fld>
            <a:endParaRPr lang="en-US"/>
          </a:p>
        </p:txBody>
      </p:sp>
      <p:pic>
        <p:nvPicPr>
          <p:cNvPr id="7" name="Picture 6" descr="0819.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0" y="1600200"/>
            <a:ext cx="3945467" cy="2789798"/>
          </a:xfrm>
          <a:prstGeom prst="rect">
            <a:avLst/>
          </a:prstGeom>
        </p:spPr>
      </p:pic>
    </p:spTree>
    <p:extLst>
      <p:ext uri="{BB962C8B-B14F-4D97-AF65-F5344CB8AC3E}">
        <p14:creationId xmlns:p14="http://schemas.microsoft.com/office/powerpoint/2010/main" val="245354125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a:solidFill>
                  <a:srgbClr val="BA141A"/>
                </a:solidFill>
                <a:latin typeface="Segoe"/>
                <a:ea typeface="ＭＳ ゴシック"/>
              </a:rPr>
              <a:t>Step by Step: Use the Control Wizard</a:t>
            </a:r>
          </a:p>
        </p:txBody>
      </p:sp>
      <p:sp>
        <p:nvSpPr>
          <p:cNvPr id="3" name="Text Placeholder 2"/>
          <p:cNvSpPr>
            <a:spLocks noGrp="1"/>
          </p:cNvSpPr>
          <p:nvPr>
            <p:ph type="body" idx="1"/>
          </p:nvPr>
        </p:nvSpPr>
        <p:spPr>
          <a:xfrm>
            <a:off x="457200" y="1524000"/>
            <a:ext cx="3429000" cy="4953000"/>
          </a:xfrm>
        </p:spPr>
        <p:txBody>
          <a:bodyPr/>
          <a:lstStyle/>
          <a:p>
            <a:pPr lvl="1" rtl="0">
              <a:buFont typeface="+mj-lt"/>
              <a:buAutoNum type="arabicPeriod" startAt="12"/>
            </a:pPr>
            <a:r>
              <a:rPr lang="cs-CZ" b="0" i="0" u="none" strike="noStrike" baseline="0">
                <a:solidFill>
                  <a:srgbClr val="000000"/>
                </a:solidFill>
                <a:latin typeface="Segoe"/>
                <a:ea typeface="ＭＳ ゴシック"/>
              </a:rPr>
              <a:t>Click </a:t>
            </a:r>
            <a:r>
              <a:rPr lang="cs-CZ" b="1" i="0" u="none" strike="noStrike" baseline="0">
                <a:solidFill>
                  <a:srgbClr val="000000"/>
                </a:solidFill>
                <a:latin typeface="Segoe"/>
                <a:ea typeface="ＭＳ ゴシック"/>
              </a:rPr>
              <a:t>Next &gt;</a:t>
            </a:r>
            <a:r>
              <a:rPr lang="cs-CZ" b="0" i="0" u="none" strike="noStrike" baseline="0">
                <a:solidFill>
                  <a:srgbClr val="000000"/>
                </a:solidFill>
                <a:latin typeface="Times New Roman"/>
                <a:ea typeface="ＭＳ ゴシック"/>
              </a:rPr>
              <a:t>.</a:t>
            </a:r>
          </a:p>
          <a:p>
            <a:pPr lvl="1" rtl="0">
              <a:buAutoNum type="arabicPeriod" startAt="12"/>
            </a:pPr>
            <a:r>
              <a:rPr lang="cs-CZ" b="0" i="0" u="none" strike="noStrike" baseline="0">
                <a:solidFill>
                  <a:srgbClr val="000000"/>
                </a:solidFill>
                <a:latin typeface="Segoe"/>
                <a:ea typeface="ＭＳ ゴシック"/>
              </a:rPr>
              <a:t>Click the button beside </a:t>
            </a:r>
            <a:r>
              <a:rPr lang="cs-CZ" b="0" i="1" u="none" strike="noStrike" baseline="0">
                <a:solidFill>
                  <a:srgbClr val="000000"/>
                </a:solidFill>
                <a:latin typeface="Segoe"/>
                <a:ea typeface="ＭＳ ゴシック"/>
              </a:rPr>
              <a:t>Store that value in this field </a:t>
            </a:r>
            <a:r>
              <a:rPr lang="cs-CZ" b="0" i="0" u="none" strike="noStrike" baseline="0">
                <a:solidFill>
                  <a:srgbClr val="000000"/>
                </a:solidFill>
                <a:latin typeface="Segoe"/>
                <a:ea typeface="ＭＳ ゴシック"/>
              </a:rPr>
              <a:t>and click the </a:t>
            </a:r>
            <a:r>
              <a:rPr lang="cs-CZ" b="1" i="0" u="none" strike="noStrike" baseline="0">
                <a:solidFill>
                  <a:srgbClr val="000000"/>
                </a:solidFill>
                <a:latin typeface="Segoe"/>
                <a:ea typeface="ＭＳ ゴシック"/>
              </a:rPr>
              <a:t>down arrow </a:t>
            </a:r>
            <a:r>
              <a:rPr lang="cs-CZ" b="0" i="0" u="none" strike="noStrike" baseline="0">
                <a:solidFill>
                  <a:srgbClr val="000000"/>
                </a:solidFill>
                <a:latin typeface="Segoe"/>
                <a:ea typeface="ＭＳ ゴシック"/>
              </a:rPr>
              <a:t>to display the menu. Select </a:t>
            </a:r>
            <a:r>
              <a:rPr lang="cs-CZ" b="1" i="0" u="none" strike="noStrike" baseline="0">
                <a:solidFill>
                  <a:srgbClr val="000000"/>
                </a:solidFill>
                <a:latin typeface="Segoe"/>
                <a:ea typeface="ＭＳ ゴシック"/>
              </a:rPr>
              <a:t>In Production </a:t>
            </a:r>
            <a:r>
              <a:rPr lang="cs-CZ" b="0" i="0" u="none" strike="noStrike" baseline="0">
                <a:solidFill>
                  <a:srgbClr val="000000"/>
                </a:solidFill>
                <a:latin typeface="Segoe"/>
                <a:ea typeface="ＭＳ ゴシック"/>
              </a:rPr>
              <a:t>from the menu, as shown at right.</a:t>
            </a:r>
            <a:endParaRPr lang="cs-CZ" b="0" i="0" u="none" strike="noStrike" baseline="0">
              <a:solidFill>
                <a:srgbClr val="000000"/>
              </a:solidFill>
              <a:latin typeface="Univers-Light"/>
              <a:ea typeface="Univers-Light"/>
            </a:endParaRPr>
          </a:p>
        </p:txBody>
      </p:sp>
      <p:sp>
        <p:nvSpPr>
          <p:cNvPr id="4" name="Rectangle 4"/>
          <p:cNvSpPr>
            <a:spLocks noGrp="1" noChangeArrowheads="1"/>
          </p:cNvSpPr>
          <p:nvPr>
            <p:ph type="dt" sz="half" idx="10"/>
          </p:nvPr>
        </p:nvSpPr>
        <p:spPr>
          <a:xfrm>
            <a:off x="457200" y="6245225"/>
            <a:ext cx="2133600" cy="476250"/>
          </a:xfrm>
          <a:ln/>
        </p:spPr>
        <p:txBody>
          <a:bodyPr/>
          <a:lstStyle>
            <a:lvl1pPr>
              <a:defRPr/>
            </a:lvl1pPr>
          </a:lstStyle>
          <a:p>
            <a:pPr>
              <a:defRPr/>
            </a:pPr>
            <a:r>
              <a:rPr lang="en-US"/>
              <a:t>© 2014, John Wiley &amp; Sons, Inc.</a:t>
            </a:r>
          </a:p>
        </p:txBody>
      </p:sp>
      <p:sp>
        <p:nvSpPr>
          <p:cNvPr id="5" name="Rectangle 5"/>
          <p:cNvSpPr>
            <a:spLocks noGrp="1" noChangeArrowheads="1"/>
          </p:cNvSpPr>
          <p:nvPr>
            <p:ph type="ftr" sz="quarter" idx="11"/>
          </p:nvPr>
        </p:nvSpPr>
        <p:spPr>
          <a:xfrm>
            <a:off x="2629403" y="6245225"/>
            <a:ext cx="3885191" cy="476250"/>
          </a:xfrm>
          <a:ln/>
        </p:spPr>
        <p:txBody>
          <a:bodyPr/>
          <a:lstStyle>
            <a:lvl1pPr>
              <a:defRPr/>
            </a:lvl1pPr>
          </a:lstStyle>
          <a:p>
            <a:pPr>
              <a:defRPr/>
            </a:pPr>
            <a:r>
              <a:rPr lang="en-US"/>
              <a:t>Microsoft Official Academic Course, Microsoft Access 2013</a:t>
            </a:r>
            <a:endParaRPr lang="en-US" dirty="0"/>
          </a:p>
        </p:txBody>
      </p:sp>
      <p:sp>
        <p:nvSpPr>
          <p:cNvPr id="6" name="Rectangle 6"/>
          <p:cNvSpPr>
            <a:spLocks noGrp="1" noChangeArrowheads="1"/>
          </p:cNvSpPr>
          <p:nvPr>
            <p:ph type="sldNum" sz="quarter" idx="12"/>
          </p:nvPr>
        </p:nvSpPr>
        <p:spPr>
          <a:xfrm>
            <a:off x="6553200" y="6245225"/>
            <a:ext cx="2133600" cy="476250"/>
          </a:xfrm>
          <a:ln/>
        </p:spPr>
        <p:txBody>
          <a:bodyPr/>
          <a:lstStyle>
            <a:lvl1pPr>
              <a:defRPr/>
            </a:lvl1pPr>
          </a:lstStyle>
          <a:p>
            <a:pPr>
              <a:defRPr/>
            </a:pPr>
            <a:fld id="{3227066C-25CD-4A3B-B69F-B91E783C25B3}" type="slidenum">
              <a:rPr lang="en-US"/>
              <a:pPr>
                <a:defRPr/>
              </a:pPr>
              <a:t>28</a:t>
            </a:fld>
            <a:endParaRPr lang="en-US"/>
          </a:p>
        </p:txBody>
      </p:sp>
      <p:pic>
        <p:nvPicPr>
          <p:cNvPr id="7" name="Picture 6" descr="082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86200" y="1600200"/>
            <a:ext cx="4842755" cy="3420533"/>
          </a:xfrm>
          <a:prstGeom prst="rect">
            <a:avLst/>
          </a:prstGeom>
        </p:spPr>
      </p:pic>
    </p:spTree>
    <p:extLst>
      <p:ext uri="{BB962C8B-B14F-4D97-AF65-F5344CB8AC3E}">
        <p14:creationId xmlns:p14="http://schemas.microsoft.com/office/powerpoint/2010/main" val="35406014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cs-CZ" b="0" i="0" u="none" strike="noStrike" baseline="0">
                <a:solidFill>
                  <a:srgbClr val="BA141A"/>
                </a:solidFill>
                <a:latin typeface="Segoe"/>
                <a:ea typeface="ＭＳ ゴシック"/>
              </a:rPr>
              <a:t>Step by Step: Use the Control Wizard</a:t>
            </a:r>
          </a:p>
        </p:txBody>
      </p:sp>
      <p:sp>
        <p:nvSpPr>
          <p:cNvPr id="3" name="Text Placeholder 2"/>
          <p:cNvSpPr>
            <a:spLocks noGrp="1"/>
          </p:cNvSpPr>
          <p:nvPr>
            <p:ph type="body" idx="1"/>
          </p:nvPr>
        </p:nvSpPr>
        <p:spPr>
          <a:xfrm>
            <a:off x="457200" y="1524000"/>
            <a:ext cx="3657600" cy="4953000"/>
          </a:xfrm>
        </p:spPr>
        <p:txBody>
          <a:bodyPr/>
          <a:lstStyle/>
          <a:p>
            <a:pPr lvl="1" rtl="0">
              <a:buFont typeface="+mj-lt"/>
              <a:buAutoNum type="arabicPeriod" startAt="14"/>
            </a:pPr>
            <a:r>
              <a:rPr lang="cs-CZ" b="0" i="0" u="none" strike="noStrike" baseline="0">
                <a:solidFill>
                  <a:srgbClr val="000000"/>
                </a:solidFill>
                <a:latin typeface="Segoe"/>
                <a:ea typeface="ＭＳ ゴシック"/>
              </a:rPr>
              <a:t>Click </a:t>
            </a:r>
            <a:r>
              <a:rPr lang="cs-CZ" b="1" i="0" u="none" strike="noStrike" baseline="0">
                <a:solidFill>
                  <a:srgbClr val="000000"/>
                </a:solidFill>
                <a:latin typeface="Segoe"/>
                <a:ea typeface="ＭＳ ゴシック"/>
              </a:rPr>
              <a:t>Next &gt;</a:t>
            </a:r>
            <a:r>
              <a:rPr lang="cs-CZ" b="0" i="0" u="none" strike="noStrike" baseline="0">
                <a:solidFill>
                  <a:srgbClr val="000000"/>
                </a:solidFill>
                <a:latin typeface="Times New Roman"/>
                <a:ea typeface="ＭＳ ゴシック"/>
              </a:rPr>
              <a:t>.</a:t>
            </a:r>
          </a:p>
          <a:p>
            <a:pPr lvl="1" rtl="0">
              <a:buAutoNum type="arabicPeriod" startAt="14"/>
            </a:pPr>
            <a:r>
              <a:rPr lang="cs-CZ" b="0" i="0" u="none" strike="noStrike" baseline="0">
                <a:solidFill>
                  <a:srgbClr val="000000"/>
                </a:solidFill>
                <a:latin typeface="Segoe"/>
                <a:ea typeface="ＭＳ ゴシック"/>
              </a:rPr>
              <a:t>Key </a:t>
            </a:r>
            <a:r>
              <a:rPr lang="cs-CZ" b="1" i="0" u="none" strike="noStrike" baseline="0">
                <a:solidFill>
                  <a:srgbClr val="000000"/>
                </a:solidFill>
                <a:latin typeface="Segoe"/>
                <a:ea typeface="ＭＳ ゴシック"/>
              </a:rPr>
              <a:t>In Production </a:t>
            </a:r>
            <a:r>
              <a:rPr lang="cs-CZ" b="0" i="0" u="none" strike="noStrike" baseline="0">
                <a:solidFill>
                  <a:srgbClr val="000000"/>
                </a:solidFill>
                <a:latin typeface="Segoe"/>
                <a:ea typeface="ＭＳ ゴシック"/>
              </a:rPr>
              <a:t>in the text box, as shown at right.</a:t>
            </a:r>
            <a:endParaRPr lang="cs-CZ" b="0" i="0" u="none" strike="noStrike" baseline="0">
              <a:solidFill>
                <a:srgbClr val="000000"/>
              </a:solidFill>
              <a:latin typeface="Univers-Light"/>
              <a:ea typeface="Univers-Light"/>
            </a:endParaRPr>
          </a:p>
        </p:txBody>
      </p:sp>
      <p:sp>
        <p:nvSpPr>
          <p:cNvPr id="4" name="Rectangle 4"/>
          <p:cNvSpPr>
            <a:spLocks noGrp="1" noChangeArrowheads="1"/>
          </p:cNvSpPr>
          <p:nvPr>
            <p:ph type="dt" sz="half" idx="10"/>
          </p:nvPr>
        </p:nvSpPr>
        <p:spPr>
          <a:xfrm>
            <a:off x="457200" y="6245225"/>
            <a:ext cx="2133600" cy="476250"/>
          </a:xfrm>
          <a:ln/>
        </p:spPr>
        <p:txBody>
          <a:bodyPr/>
          <a:lstStyle>
            <a:lvl1pPr>
              <a:defRPr/>
            </a:lvl1pPr>
          </a:lstStyle>
          <a:p>
            <a:pPr>
              <a:defRPr/>
            </a:pPr>
            <a:r>
              <a:rPr lang="en-US"/>
              <a:t>© 2014, John Wiley &amp; Sons, Inc.</a:t>
            </a:r>
          </a:p>
        </p:txBody>
      </p:sp>
      <p:sp>
        <p:nvSpPr>
          <p:cNvPr id="5" name="Rectangle 5"/>
          <p:cNvSpPr>
            <a:spLocks noGrp="1" noChangeArrowheads="1"/>
          </p:cNvSpPr>
          <p:nvPr>
            <p:ph type="ftr" sz="quarter" idx="11"/>
          </p:nvPr>
        </p:nvSpPr>
        <p:spPr>
          <a:xfrm>
            <a:off x="2629403" y="6245225"/>
            <a:ext cx="3885191" cy="476250"/>
          </a:xfrm>
          <a:ln/>
        </p:spPr>
        <p:txBody>
          <a:bodyPr/>
          <a:lstStyle>
            <a:lvl1pPr>
              <a:defRPr/>
            </a:lvl1pPr>
          </a:lstStyle>
          <a:p>
            <a:pPr>
              <a:defRPr/>
            </a:pPr>
            <a:r>
              <a:rPr lang="en-US"/>
              <a:t>Microsoft Official Academic Course, Microsoft Access 2013</a:t>
            </a:r>
            <a:endParaRPr lang="en-US" dirty="0"/>
          </a:p>
        </p:txBody>
      </p:sp>
      <p:sp>
        <p:nvSpPr>
          <p:cNvPr id="6" name="Rectangle 6"/>
          <p:cNvSpPr>
            <a:spLocks noGrp="1" noChangeArrowheads="1"/>
          </p:cNvSpPr>
          <p:nvPr>
            <p:ph type="sldNum" sz="quarter" idx="12"/>
          </p:nvPr>
        </p:nvSpPr>
        <p:spPr>
          <a:xfrm>
            <a:off x="6553200" y="6245225"/>
            <a:ext cx="2133600" cy="476250"/>
          </a:xfrm>
          <a:ln/>
        </p:spPr>
        <p:txBody>
          <a:bodyPr/>
          <a:lstStyle>
            <a:lvl1pPr>
              <a:defRPr/>
            </a:lvl1pPr>
          </a:lstStyle>
          <a:p>
            <a:pPr>
              <a:defRPr/>
            </a:pPr>
            <a:fld id="{3227066C-25CD-4A3B-B69F-B91E783C25B3}" type="slidenum">
              <a:rPr lang="en-US"/>
              <a:pPr>
                <a:defRPr/>
              </a:pPr>
              <a:t>29</a:t>
            </a:fld>
            <a:endParaRPr lang="en-US"/>
          </a:p>
        </p:txBody>
      </p:sp>
      <p:pic>
        <p:nvPicPr>
          <p:cNvPr id="7" name="Picture 6" descr="082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91000" y="1600200"/>
            <a:ext cx="4301067" cy="3035576"/>
          </a:xfrm>
          <a:prstGeom prst="rect">
            <a:avLst/>
          </a:prstGeom>
        </p:spPr>
      </p:pic>
    </p:spTree>
    <p:extLst>
      <p:ext uri="{BB962C8B-B14F-4D97-AF65-F5344CB8AC3E}">
        <p14:creationId xmlns:p14="http://schemas.microsoft.com/office/powerpoint/2010/main" val="32678881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a:solidFill>
                  <a:srgbClr val="BA141A"/>
                </a:solidFill>
                <a:latin typeface="Segoe"/>
                <a:ea typeface="ＭＳ ゴシック"/>
              </a:rPr>
              <a:t>Step by Step: Add Unbound Controls</a:t>
            </a:r>
          </a:p>
        </p:txBody>
      </p:sp>
      <p:sp>
        <p:nvSpPr>
          <p:cNvPr id="3" name="Text Placeholder 2"/>
          <p:cNvSpPr>
            <a:spLocks noGrp="1"/>
          </p:cNvSpPr>
          <p:nvPr>
            <p:ph type="body" idx="1"/>
          </p:nvPr>
        </p:nvSpPr>
        <p:spPr/>
        <p:txBody>
          <a:bodyPr/>
          <a:lstStyle/>
          <a:p>
            <a:pPr lvl="0" rtl="0">
              <a:spcBef>
                <a:spcPts val="300"/>
              </a:spcBef>
            </a:pPr>
            <a:r>
              <a:rPr lang="en-US" b="1" i="0" u="none" strike="noStrike" baseline="0">
                <a:solidFill>
                  <a:srgbClr val="000000"/>
                </a:solidFill>
                <a:latin typeface="Segoe"/>
                <a:ea typeface="ＭＳ ゴシック"/>
              </a:rPr>
              <a:t>GET READY. </a:t>
            </a:r>
            <a:r>
              <a:rPr lang="en-US" b="0" i="0" u="none" strike="noStrike" baseline="0">
                <a:solidFill>
                  <a:srgbClr val="000000"/>
                </a:solidFill>
                <a:latin typeface="Segoe"/>
                <a:ea typeface="ＭＳ ゴシック"/>
              </a:rPr>
              <a:t>Before you begin these steps, be sure to turn on and/or log on to your computer and </a:t>
            </a:r>
            <a:r>
              <a:rPr lang="en-US" b="1" i="0" u="none" strike="noStrike" baseline="0">
                <a:solidFill>
                  <a:srgbClr val="000000"/>
                </a:solidFill>
                <a:latin typeface="Segoe"/>
                <a:ea typeface="ＭＳ ゴシック"/>
              </a:rPr>
              <a:t>LAUNCH </a:t>
            </a:r>
            <a:r>
              <a:rPr lang="en-US" b="0" i="0" u="none" strike="noStrike" baseline="0">
                <a:solidFill>
                  <a:srgbClr val="000000"/>
                </a:solidFill>
                <a:latin typeface="Segoe"/>
                <a:ea typeface="ＭＳ ゴシック"/>
              </a:rPr>
              <a:t>Access.</a:t>
            </a:r>
          </a:p>
          <a:p>
            <a:pPr lvl="1" rtl="0">
              <a:spcBef>
                <a:spcPts val="300"/>
              </a:spcBef>
            </a:pPr>
            <a:r>
              <a:rPr lang="en-US" b="1" i="0" u="none" strike="noStrike" baseline="0">
                <a:solidFill>
                  <a:srgbClr val="000000"/>
                </a:solidFill>
                <a:latin typeface="Segoe"/>
                <a:ea typeface="ＭＳ ゴシック"/>
              </a:rPr>
              <a:t>OPEN </a:t>
            </a:r>
            <a:r>
              <a:rPr lang="en-US" b="1" i="1" u="none" strike="noStrike" baseline="0">
                <a:solidFill>
                  <a:srgbClr val="000000"/>
                </a:solidFill>
                <a:latin typeface="Segoe"/>
                <a:ea typeface="ＭＳ ゴシック"/>
              </a:rPr>
              <a:t>WingtipInventory </a:t>
            </a:r>
            <a:r>
              <a:rPr lang="en-US" b="0" i="0" u="none" strike="noStrike" baseline="0">
                <a:solidFill>
                  <a:srgbClr val="000000"/>
                </a:solidFill>
                <a:latin typeface="Segoe"/>
                <a:ea typeface="ＭＳ ゴシック"/>
              </a:rPr>
              <a:t>from the data files for this lesson.</a:t>
            </a:r>
          </a:p>
          <a:p>
            <a:pPr lvl="1" rtl="0">
              <a:spcBef>
                <a:spcPts val="300"/>
              </a:spcBef>
            </a:pPr>
            <a:r>
              <a:rPr lang="en-US" b="1" i="0" u="none" strike="noStrike" baseline="0">
                <a:solidFill>
                  <a:srgbClr val="000000"/>
                </a:solidFill>
                <a:latin typeface="Segoe"/>
                <a:ea typeface="ＭＳ ゴシック"/>
              </a:rPr>
              <a:t>SAVE </a:t>
            </a:r>
            <a:r>
              <a:rPr lang="en-US" b="0" i="0" u="none" strike="noStrike" baseline="0">
                <a:solidFill>
                  <a:srgbClr val="000000"/>
                </a:solidFill>
                <a:latin typeface="Segoe"/>
                <a:ea typeface="ＭＳ ゴシック"/>
              </a:rPr>
              <a:t>the database as </a:t>
            </a:r>
            <a:r>
              <a:rPr lang="en-US" b="1" i="1" u="none" strike="noStrike" baseline="0">
                <a:solidFill>
                  <a:srgbClr val="000000"/>
                </a:solidFill>
                <a:latin typeface="Segoe"/>
                <a:ea typeface="ＭＳ ゴシック"/>
              </a:rPr>
              <a:t>WingtipInventoryXXX </a:t>
            </a:r>
            <a:r>
              <a:rPr lang="en-US" b="0" i="0" u="none" strike="noStrike" baseline="0">
                <a:solidFill>
                  <a:srgbClr val="000000"/>
                </a:solidFill>
                <a:latin typeface="Segoe"/>
                <a:ea typeface="ＭＳ ゴシック"/>
              </a:rPr>
              <a:t>(where </a:t>
            </a:r>
            <a:r>
              <a:rPr lang="en-US" b="0" i="1" u="none" strike="noStrike" baseline="0">
                <a:solidFill>
                  <a:srgbClr val="000000"/>
                </a:solidFill>
                <a:latin typeface="Segoe"/>
                <a:ea typeface="ＭＳ ゴシック"/>
              </a:rPr>
              <a:t>XXX </a:t>
            </a:r>
            <a:r>
              <a:rPr lang="en-US" b="0" i="0" u="none" strike="noStrike" baseline="0">
                <a:solidFill>
                  <a:srgbClr val="000000"/>
                </a:solidFill>
                <a:latin typeface="Segoe"/>
                <a:ea typeface="ＭＳ ゴシック"/>
              </a:rPr>
              <a:t>is your initials).</a:t>
            </a:r>
          </a:p>
          <a:p>
            <a:pPr lvl="1" rtl="0">
              <a:spcBef>
                <a:spcPts val="300"/>
              </a:spcBef>
            </a:pPr>
            <a:r>
              <a:rPr lang="en-US" b="0" i="0" u="none" strike="noStrike" baseline="0">
                <a:solidFill>
                  <a:srgbClr val="000000"/>
                </a:solidFill>
                <a:latin typeface="Segoe"/>
                <a:ea typeface="ＭＳ ゴシック"/>
              </a:rPr>
              <a:t>Double-click the </a:t>
            </a:r>
            <a:r>
              <a:rPr lang="en-US" b="1" i="0" u="none" strike="noStrike" baseline="0">
                <a:solidFill>
                  <a:srgbClr val="000000"/>
                </a:solidFill>
                <a:latin typeface="Segoe"/>
                <a:ea typeface="ＭＳ ゴシック"/>
              </a:rPr>
              <a:t>Toy Summary </a:t>
            </a:r>
            <a:r>
              <a:rPr lang="en-US" b="0" i="0" u="none" strike="noStrike" baseline="0">
                <a:solidFill>
                  <a:srgbClr val="000000"/>
                </a:solidFill>
                <a:latin typeface="Segoe"/>
                <a:ea typeface="ＭＳ ゴシック"/>
              </a:rPr>
              <a:t>report in the Navigation Pane.</a:t>
            </a:r>
          </a:p>
          <a:p>
            <a:pPr lvl="1" rtl="0">
              <a:spcBef>
                <a:spcPts val="300"/>
              </a:spcBef>
            </a:pPr>
            <a:r>
              <a:rPr lang="en-US" b="0" i="0" u="none" strike="noStrike" baseline="0">
                <a:solidFill>
                  <a:srgbClr val="000000"/>
                </a:solidFill>
                <a:latin typeface="Segoe"/>
                <a:ea typeface="ＭＳ ゴシック"/>
              </a:rPr>
              <a:t>On the HOME tab, in the Views group, click the lower half of the </a:t>
            </a:r>
            <a:r>
              <a:rPr lang="en-US" b="1" i="0" u="none" strike="noStrike" baseline="0">
                <a:solidFill>
                  <a:srgbClr val="000000"/>
                </a:solidFill>
                <a:latin typeface="Segoe"/>
                <a:ea typeface="ＭＳ ゴシック"/>
              </a:rPr>
              <a:t>View </a:t>
            </a:r>
            <a:r>
              <a:rPr lang="en-US" b="0" i="0" u="none" strike="noStrike" baseline="0">
                <a:solidFill>
                  <a:srgbClr val="000000"/>
                </a:solidFill>
                <a:latin typeface="Segoe"/>
                <a:ea typeface="ＭＳ ゴシック"/>
              </a:rPr>
              <a:t>button and select</a:t>
            </a:r>
            <a:r>
              <a:rPr lang="en-US" b="0" i="0" u="none" strike="noStrike" baseline="0">
                <a:solidFill>
                  <a:srgbClr val="000000"/>
                </a:solidFill>
                <a:latin typeface="Segoe"/>
                <a:ea typeface="Univers-Light"/>
              </a:rPr>
              <a:t> </a:t>
            </a:r>
            <a:r>
              <a:rPr lang="en-US" b="1" i="0" u="none" strike="noStrike" baseline="0">
                <a:solidFill>
                  <a:srgbClr val="000000"/>
                </a:solidFill>
                <a:latin typeface="Segoe"/>
                <a:ea typeface="ＭＳ ゴシック"/>
              </a:rPr>
              <a:t>Design View </a:t>
            </a:r>
            <a:r>
              <a:rPr lang="en-US" b="0" i="0" u="none" strike="noStrike" baseline="0">
                <a:solidFill>
                  <a:srgbClr val="000000"/>
                </a:solidFill>
                <a:latin typeface="Segoe"/>
                <a:ea typeface="ＭＳ ゴシック"/>
              </a:rPr>
              <a:t>from the menu.</a:t>
            </a:r>
          </a:p>
          <a:p>
            <a:pPr lvl="1" rtl="0">
              <a:spcBef>
                <a:spcPts val="300"/>
              </a:spcBef>
            </a:pPr>
            <a:r>
              <a:rPr lang="en-US" b="0" i="0" u="none" strike="noStrike" baseline="0">
                <a:solidFill>
                  <a:srgbClr val="000000"/>
                </a:solidFill>
                <a:latin typeface="Segoe"/>
                <a:ea typeface="ＭＳ ゴシック"/>
              </a:rPr>
              <a:t>On the DESIGN tab, in the Header/Footer group, click the </a:t>
            </a:r>
            <a:r>
              <a:rPr lang="en-US" b="1" i="0" u="none" strike="noStrike" baseline="0">
                <a:solidFill>
                  <a:srgbClr val="000000"/>
                </a:solidFill>
                <a:latin typeface="Segoe"/>
                <a:ea typeface="ＭＳ ゴシック"/>
              </a:rPr>
              <a:t>Logo </a:t>
            </a:r>
            <a:r>
              <a:rPr lang="en-US" b="0" i="0" u="none" strike="noStrike" baseline="0">
                <a:solidFill>
                  <a:srgbClr val="000000"/>
                </a:solidFill>
                <a:latin typeface="Segoe"/>
                <a:ea typeface="ＭＳ ゴシック"/>
              </a:rPr>
              <a:t>button. The Insert Picture dialog box appears.</a:t>
            </a:r>
            <a:endParaRPr lang="en-US" b="0" i="0" u="none" strike="noStrike" baseline="0">
              <a:solidFill>
                <a:srgbClr val="000000"/>
              </a:solidFill>
              <a:latin typeface="Univers-Light"/>
              <a:ea typeface="Univers-Light"/>
            </a:endParaRPr>
          </a:p>
        </p:txBody>
      </p:sp>
      <p:sp>
        <p:nvSpPr>
          <p:cNvPr id="4" name="Rectangle 4"/>
          <p:cNvSpPr>
            <a:spLocks noGrp="1" noChangeArrowheads="1"/>
          </p:cNvSpPr>
          <p:nvPr>
            <p:ph type="dt" sz="half" idx="10"/>
          </p:nvPr>
        </p:nvSpPr>
        <p:spPr>
          <a:xfrm>
            <a:off x="457200" y="6245225"/>
            <a:ext cx="2133600" cy="476250"/>
          </a:xfrm>
          <a:ln/>
        </p:spPr>
        <p:txBody>
          <a:bodyPr/>
          <a:lstStyle>
            <a:lvl1pPr>
              <a:defRPr/>
            </a:lvl1pPr>
          </a:lstStyle>
          <a:p>
            <a:pPr>
              <a:defRPr/>
            </a:pPr>
            <a:r>
              <a:rPr lang="en-US"/>
              <a:t>© 2014, John Wiley &amp; Sons, Inc.</a:t>
            </a:r>
          </a:p>
        </p:txBody>
      </p:sp>
      <p:sp>
        <p:nvSpPr>
          <p:cNvPr id="5" name="Rectangle 5"/>
          <p:cNvSpPr>
            <a:spLocks noGrp="1" noChangeArrowheads="1"/>
          </p:cNvSpPr>
          <p:nvPr>
            <p:ph type="ftr" sz="quarter" idx="11"/>
          </p:nvPr>
        </p:nvSpPr>
        <p:spPr>
          <a:xfrm>
            <a:off x="2629403" y="6245225"/>
            <a:ext cx="3885191" cy="476250"/>
          </a:xfrm>
          <a:ln/>
        </p:spPr>
        <p:txBody>
          <a:bodyPr/>
          <a:lstStyle>
            <a:lvl1pPr>
              <a:defRPr/>
            </a:lvl1pPr>
          </a:lstStyle>
          <a:p>
            <a:pPr>
              <a:defRPr/>
            </a:pPr>
            <a:r>
              <a:rPr lang="en-US"/>
              <a:t>Microsoft Official Academic Course, Microsoft Access 2013</a:t>
            </a:r>
            <a:endParaRPr lang="en-US" dirty="0"/>
          </a:p>
        </p:txBody>
      </p:sp>
      <p:sp>
        <p:nvSpPr>
          <p:cNvPr id="6" name="Rectangle 6"/>
          <p:cNvSpPr>
            <a:spLocks noGrp="1" noChangeArrowheads="1"/>
          </p:cNvSpPr>
          <p:nvPr>
            <p:ph type="sldNum" sz="quarter" idx="12"/>
          </p:nvPr>
        </p:nvSpPr>
        <p:spPr>
          <a:xfrm>
            <a:off x="6553200" y="6245225"/>
            <a:ext cx="2133600" cy="476250"/>
          </a:xfrm>
          <a:ln/>
        </p:spPr>
        <p:txBody>
          <a:bodyPr/>
          <a:lstStyle>
            <a:lvl1pPr>
              <a:defRPr/>
            </a:lvl1pPr>
          </a:lstStyle>
          <a:p>
            <a:pPr>
              <a:defRPr/>
            </a:pPr>
            <a:fld id="{3227066C-25CD-4A3B-B69F-B91E783C25B3}" type="slidenum">
              <a:rPr lang="en-US"/>
              <a:pPr>
                <a:defRPr/>
              </a:pPr>
              <a:t>3</a:t>
            </a:fld>
            <a:endParaRPr lang="en-US"/>
          </a:p>
        </p:txBody>
      </p:sp>
    </p:spTree>
    <p:extLst>
      <p:ext uri="{BB962C8B-B14F-4D97-AF65-F5344CB8AC3E}">
        <p14:creationId xmlns:p14="http://schemas.microsoft.com/office/powerpoint/2010/main" val="9476506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cs-CZ" b="0" i="0" u="none" strike="noStrike" baseline="0">
                <a:solidFill>
                  <a:srgbClr val="BA141A"/>
                </a:solidFill>
                <a:latin typeface="Segoe"/>
                <a:ea typeface="ＭＳ ゴシック"/>
              </a:rPr>
              <a:t>Step by Step: Use the Control Wizard</a:t>
            </a:r>
          </a:p>
        </p:txBody>
      </p:sp>
      <p:sp>
        <p:nvSpPr>
          <p:cNvPr id="3" name="Text Placeholder 2"/>
          <p:cNvSpPr>
            <a:spLocks noGrp="1"/>
          </p:cNvSpPr>
          <p:nvPr>
            <p:ph type="body" idx="1"/>
          </p:nvPr>
        </p:nvSpPr>
        <p:spPr>
          <a:xfrm>
            <a:off x="457200" y="1524000"/>
            <a:ext cx="3657600" cy="4953000"/>
          </a:xfrm>
        </p:spPr>
        <p:txBody>
          <a:bodyPr/>
          <a:lstStyle/>
          <a:p>
            <a:pPr lvl="1" rtl="0">
              <a:buFont typeface="+mj-lt"/>
              <a:buAutoNum type="arabicPeriod" startAt="16"/>
            </a:pPr>
            <a:r>
              <a:rPr lang="cs-CZ" b="0" i="0" u="none" strike="noStrike" baseline="0">
                <a:solidFill>
                  <a:srgbClr val="000000"/>
                </a:solidFill>
                <a:latin typeface="Segoe"/>
                <a:ea typeface="ＭＳ ゴシック"/>
              </a:rPr>
              <a:t>Click </a:t>
            </a:r>
            <a:r>
              <a:rPr lang="cs-CZ" b="1" i="0" u="none" strike="noStrike" baseline="0">
                <a:solidFill>
                  <a:srgbClr val="000000"/>
                </a:solidFill>
                <a:latin typeface="Segoe"/>
                <a:ea typeface="ＭＳ ゴシック"/>
              </a:rPr>
              <a:t>Finish</a:t>
            </a:r>
            <a:r>
              <a:rPr lang="cs-CZ" b="0" i="0" u="none" strike="noStrike" baseline="0">
                <a:solidFill>
                  <a:srgbClr val="000000"/>
                </a:solidFill>
                <a:latin typeface="Segoe"/>
                <a:ea typeface="ＭＳ ゴシック"/>
              </a:rPr>
              <a:t>. Your screen should look similar to the figure at right.</a:t>
            </a:r>
          </a:p>
        </p:txBody>
      </p:sp>
      <p:sp>
        <p:nvSpPr>
          <p:cNvPr id="4" name="Rectangle 4"/>
          <p:cNvSpPr>
            <a:spLocks noGrp="1" noChangeArrowheads="1"/>
          </p:cNvSpPr>
          <p:nvPr>
            <p:ph type="dt" sz="half" idx="10"/>
          </p:nvPr>
        </p:nvSpPr>
        <p:spPr>
          <a:xfrm>
            <a:off x="457200" y="6245225"/>
            <a:ext cx="2133600" cy="476250"/>
          </a:xfrm>
          <a:ln/>
        </p:spPr>
        <p:txBody>
          <a:bodyPr/>
          <a:lstStyle>
            <a:lvl1pPr>
              <a:defRPr/>
            </a:lvl1pPr>
          </a:lstStyle>
          <a:p>
            <a:pPr>
              <a:defRPr/>
            </a:pPr>
            <a:r>
              <a:rPr lang="en-US"/>
              <a:t>© 2014, John Wiley &amp; Sons, Inc.</a:t>
            </a:r>
          </a:p>
        </p:txBody>
      </p:sp>
      <p:sp>
        <p:nvSpPr>
          <p:cNvPr id="5" name="Rectangle 5"/>
          <p:cNvSpPr>
            <a:spLocks noGrp="1" noChangeArrowheads="1"/>
          </p:cNvSpPr>
          <p:nvPr>
            <p:ph type="ftr" sz="quarter" idx="11"/>
          </p:nvPr>
        </p:nvSpPr>
        <p:spPr>
          <a:xfrm>
            <a:off x="2629403" y="6245225"/>
            <a:ext cx="3885191" cy="476250"/>
          </a:xfrm>
          <a:ln/>
        </p:spPr>
        <p:txBody>
          <a:bodyPr/>
          <a:lstStyle>
            <a:lvl1pPr>
              <a:defRPr/>
            </a:lvl1pPr>
          </a:lstStyle>
          <a:p>
            <a:pPr>
              <a:defRPr/>
            </a:pPr>
            <a:r>
              <a:rPr lang="en-US"/>
              <a:t>Microsoft Official Academic Course, Microsoft Access 2013</a:t>
            </a:r>
            <a:endParaRPr lang="en-US" dirty="0"/>
          </a:p>
        </p:txBody>
      </p:sp>
      <p:sp>
        <p:nvSpPr>
          <p:cNvPr id="6" name="Rectangle 6"/>
          <p:cNvSpPr>
            <a:spLocks noGrp="1" noChangeArrowheads="1"/>
          </p:cNvSpPr>
          <p:nvPr>
            <p:ph type="sldNum" sz="quarter" idx="12"/>
          </p:nvPr>
        </p:nvSpPr>
        <p:spPr>
          <a:xfrm>
            <a:off x="6553200" y="6245225"/>
            <a:ext cx="2133600" cy="476250"/>
          </a:xfrm>
          <a:ln/>
        </p:spPr>
        <p:txBody>
          <a:bodyPr/>
          <a:lstStyle>
            <a:lvl1pPr>
              <a:defRPr/>
            </a:lvl1pPr>
          </a:lstStyle>
          <a:p>
            <a:pPr>
              <a:defRPr/>
            </a:pPr>
            <a:fld id="{3227066C-25CD-4A3B-B69F-B91E783C25B3}" type="slidenum">
              <a:rPr lang="en-US"/>
              <a:pPr>
                <a:defRPr/>
              </a:pPr>
              <a:t>30</a:t>
            </a:fld>
            <a:endParaRPr lang="en-US"/>
          </a:p>
        </p:txBody>
      </p:sp>
      <p:pic>
        <p:nvPicPr>
          <p:cNvPr id="7" name="Picture 6" descr="082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91000" y="1676400"/>
            <a:ext cx="4430757" cy="4656667"/>
          </a:xfrm>
          <a:prstGeom prst="rect">
            <a:avLst/>
          </a:prstGeom>
        </p:spPr>
      </p:pic>
    </p:spTree>
    <p:extLst>
      <p:ext uri="{BB962C8B-B14F-4D97-AF65-F5344CB8AC3E}">
        <p14:creationId xmlns:p14="http://schemas.microsoft.com/office/powerpoint/2010/main" val="26122166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cs-CZ">
                <a:solidFill>
                  <a:srgbClr val="BA141A"/>
                </a:solidFill>
                <a:latin typeface="Segoe"/>
                <a:ea typeface="ＭＳ ゴシック"/>
              </a:rPr>
              <a:t>Step by Step: Use the Control Wizard</a:t>
            </a:r>
            <a:endParaRPr lang="en-US"/>
          </a:p>
        </p:txBody>
      </p:sp>
      <p:sp>
        <p:nvSpPr>
          <p:cNvPr id="3" name="Content Placeholder 2"/>
          <p:cNvSpPr>
            <a:spLocks noGrp="1"/>
          </p:cNvSpPr>
          <p:nvPr>
            <p:ph idx="1"/>
          </p:nvPr>
        </p:nvSpPr>
        <p:spPr/>
        <p:txBody>
          <a:bodyPr/>
          <a:lstStyle/>
          <a:p>
            <a:pPr lvl="1">
              <a:buFont typeface="+mj-lt"/>
              <a:buAutoNum type="arabicPeriod" startAt="17"/>
            </a:pPr>
            <a:r>
              <a:rPr lang="cs-CZ">
                <a:solidFill>
                  <a:srgbClr val="000000"/>
                </a:solidFill>
                <a:latin typeface="Segoe"/>
                <a:ea typeface="ＭＳ ゴシック"/>
              </a:rPr>
              <a:t>Switch to Form view, scroll through the records, and modify the In Production field by selecting an item in the combo box for one or more records.</a:t>
            </a:r>
          </a:p>
          <a:p>
            <a:pPr lvl="1">
              <a:buAutoNum type="arabicPeriod" startAt="17"/>
            </a:pPr>
            <a:r>
              <a:rPr lang="cs-CZ">
                <a:solidFill>
                  <a:srgbClr val="000000"/>
                </a:solidFill>
                <a:latin typeface="Segoe"/>
                <a:ea typeface="ＭＳ ゴシック"/>
              </a:rPr>
              <a:t>Click the </a:t>
            </a:r>
            <a:r>
              <a:rPr lang="cs-CZ" b="1">
                <a:solidFill>
                  <a:srgbClr val="000000"/>
                </a:solidFill>
                <a:latin typeface="Segoe"/>
                <a:ea typeface="ＭＳ ゴシック"/>
              </a:rPr>
              <a:t>Save </a:t>
            </a:r>
            <a:r>
              <a:rPr lang="cs-CZ">
                <a:solidFill>
                  <a:srgbClr val="000000"/>
                </a:solidFill>
                <a:latin typeface="Segoe"/>
                <a:ea typeface="ＭＳ ゴシック"/>
              </a:rPr>
              <a:t>button on the Quick Access Toolbar and </a:t>
            </a:r>
            <a:r>
              <a:rPr lang="cs-CZ" b="1">
                <a:solidFill>
                  <a:srgbClr val="000000"/>
                </a:solidFill>
                <a:latin typeface="Segoe"/>
                <a:ea typeface="ＭＳ ゴシック"/>
              </a:rPr>
              <a:t>SAVE </a:t>
            </a:r>
            <a:r>
              <a:rPr lang="cs-CZ">
                <a:solidFill>
                  <a:srgbClr val="000000"/>
                </a:solidFill>
                <a:latin typeface="Segoe"/>
                <a:ea typeface="ＭＳ ゴシック"/>
              </a:rPr>
              <a:t>the form as </a:t>
            </a:r>
            <a:r>
              <a:rPr lang="cs-CZ" b="1">
                <a:solidFill>
                  <a:srgbClr val="000000"/>
                </a:solidFill>
                <a:latin typeface="Segoe"/>
                <a:ea typeface="ＭＳ ゴシック"/>
              </a:rPr>
              <a:t>Inventory</a:t>
            </a:r>
            <a:r>
              <a:rPr lang="cs-CZ">
                <a:solidFill>
                  <a:srgbClr val="000000"/>
                </a:solidFill>
                <a:latin typeface="Times New Roman"/>
                <a:ea typeface="ＭＳ ゴシック"/>
              </a:rPr>
              <a:t>.</a:t>
            </a:r>
          </a:p>
          <a:p>
            <a:pPr lvl="0"/>
            <a:r>
              <a:rPr lang="cs-CZ" b="1">
                <a:solidFill>
                  <a:srgbClr val="000000"/>
                </a:solidFill>
                <a:latin typeface="Segoe"/>
                <a:ea typeface="ＭＳ ゴシック"/>
              </a:rPr>
              <a:t>PAUSE. LEAVE </a:t>
            </a:r>
            <a:r>
              <a:rPr lang="cs-CZ">
                <a:solidFill>
                  <a:srgbClr val="000000"/>
                </a:solidFill>
                <a:latin typeface="Segoe"/>
                <a:ea typeface="ＭＳ ゴシック"/>
              </a:rPr>
              <a:t>the form open to use in the next exercise.</a:t>
            </a:r>
            <a:endParaRPr lang="cs-CZ">
              <a:solidFill>
                <a:srgbClr val="000000"/>
              </a:solidFill>
              <a:latin typeface="Univers-Light"/>
              <a:ea typeface="Univers-Light"/>
            </a:endParaRPr>
          </a:p>
        </p:txBody>
      </p:sp>
      <p:sp>
        <p:nvSpPr>
          <p:cNvPr id="4" name="Date Placeholder 3"/>
          <p:cNvSpPr>
            <a:spLocks noGrp="1"/>
          </p:cNvSpPr>
          <p:nvPr>
            <p:ph type="dt" sz="half" idx="10"/>
          </p:nvPr>
        </p:nvSpPr>
        <p:spPr/>
        <p:txBody>
          <a:bodyPr/>
          <a:lstStyle/>
          <a:p>
            <a:pPr>
              <a:defRPr/>
            </a:pPr>
            <a:r>
              <a:rPr lang="en-US"/>
              <a:t>© 2014, John Wiley &amp; Sons, Inc.</a:t>
            </a:r>
            <a:endParaRPr lang="en-US" dirty="0"/>
          </a:p>
        </p:txBody>
      </p:sp>
      <p:sp>
        <p:nvSpPr>
          <p:cNvPr id="5" name="Footer Placeholder 4"/>
          <p:cNvSpPr>
            <a:spLocks noGrp="1"/>
          </p:cNvSpPr>
          <p:nvPr>
            <p:ph type="ftr" sz="quarter" idx="11"/>
          </p:nvPr>
        </p:nvSpPr>
        <p:spPr/>
        <p:txBody>
          <a:bodyPr/>
          <a:lstStyle/>
          <a:p>
            <a:pPr>
              <a:defRPr/>
            </a:pPr>
            <a:r>
              <a:rPr lang="en-US" dirty="0"/>
              <a:t>Microsoft Official Academic Course, Microsoft Access 2013</a:t>
            </a:r>
          </a:p>
        </p:txBody>
      </p:sp>
      <p:sp>
        <p:nvSpPr>
          <p:cNvPr id="6" name="Slide Number Placeholder 5"/>
          <p:cNvSpPr>
            <a:spLocks noGrp="1"/>
          </p:cNvSpPr>
          <p:nvPr>
            <p:ph type="sldNum" sz="quarter" idx="12"/>
          </p:nvPr>
        </p:nvSpPr>
        <p:spPr/>
        <p:txBody>
          <a:bodyPr/>
          <a:lstStyle/>
          <a:p>
            <a:pPr>
              <a:defRPr/>
            </a:pPr>
            <a:fld id="{4453F413-A379-4AA4-A6AE-7C7FDF82C384}" type="slidenum">
              <a:rPr lang="en-US" smtClean="0"/>
              <a:pPr>
                <a:defRPr/>
              </a:pPr>
              <a:t>31</a:t>
            </a:fld>
            <a:endParaRPr lang="en-US" dirty="0"/>
          </a:p>
        </p:txBody>
      </p:sp>
    </p:spTree>
    <p:extLst>
      <p:ext uri="{BB962C8B-B14F-4D97-AF65-F5344CB8AC3E}">
        <p14:creationId xmlns:p14="http://schemas.microsoft.com/office/powerpoint/2010/main" val="4425768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cs-CZ" b="0" i="0" u="none" strike="noStrike" baseline="0">
                <a:solidFill>
                  <a:srgbClr val="BA141A"/>
                </a:solidFill>
                <a:latin typeface="Segoe"/>
                <a:ea typeface="ＭＳ ゴシック"/>
              </a:rPr>
              <a:t>Step by Step: Use the Control Wizard to Add Button Controls</a:t>
            </a:r>
          </a:p>
        </p:txBody>
      </p:sp>
      <p:sp>
        <p:nvSpPr>
          <p:cNvPr id="3" name="Text Placeholder 2"/>
          <p:cNvSpPr>
            <a:spLocks noGrp="1"/>
          </p:cNvSpPr>
          <p:nvPr>
            <p:ph type="body" idx="1"/>
          </p:nvPr>
        </p:nvSpPr>
        <p:spPr/>
        <p:txBody>
          <a:bodyPr/>
          <a:lstStyle/>
          <a:p>
            <a:pPr lvl="0" rtl="0"/>
            <a:r>
              <a:rPr lang="cs-CZ" b="1" i="0" u="none" strike="noStrike" baseline="0">
                <a:solidFill>
                  <a:srgbClr val="000000"/>
                </a:solidFill>
                <a:latin typeface="Segoe"/>
                <a:ea typeface="ＭＳ ゴシック"/>
              </a:rPr>
              <a:t>USE </a:t>
            </a:r>
            <a:r>
              <a:rPr lang="cs-CZ" b="0" i="0" u="none" strike="noStrike" baseline="0">
                <a:solidFill>
                  <a:srgbClr val="000000"/>
                </a:solidFill>
                <a:latin typeface="Segoe"/>
                <a:ea typeface="ＭＳ ゴシック"/>
              </a:rPr>
              <a:t>the form that is open </a:t>
            </a:r>
            <a:br>
              <a:rPr lang="cs-CZ" b="0" i="0" u="none" strike="noStrike" baseline="0">
                <a:solidFill>
                  <a:srgbClr val="000000"/>
                </a:solidFill>
                <a:latin typeface="Segoe"/>
                <a:ea typeface="ＭＳ ゴシック"/>
              </a:rPr>
            </a:br>
            <a:r>
              <a:rPr lang="cs-CZ" b="0" i="0" u="none" strike="noStrike" baseline="0">
                <a:solidFill>
                  <a:srgbClr val="000000"/>
                </a:solidFill>
                <a:latin typeface="Segoe"/>
                <a:ea typeface="ＭＳ ゴシック"/>
              </a:rPr>
              <a:t>from the previous exercise.</a:t>
            </a:r>
          </a:p>
          <a:p>
            <a:pPr lvl="1" rtl="0"/>
            <a:r>
              <a:rPr lang="cs-CZ" b="0" i="0" u="none" strike="noStrike" baseline="0">
                <a:solidFill>
                  <a:srgbClr val="000000"/>
                </a:solidFill>
                <a:latin typeface="Segoe"/>
                <a:ea typeface="ＭＳ ゴシック"/>
              </a:rPr>
              <a:t>Switch to Design view, </a:t>
            </a:r>
            <a:br>
              <a:rPr lang="cs-CZ" b="0" i="0" u="none" strike="noStrike" baseline="0">
                <a:solidFill>
                  <a:srgbClr val="000000"/>
                </a:solidFill>
                <a:latin typeface="Segoe"/>
                <a:ea typeface="ＭＳ ゴシック"/>
              </a:rPr>
            </a:br>
            <a:r>
              <a:rPr lang="cs-CZ" b="0" i="0" u="none" strike="noStrike" baseline="0">
                <a:solidFill>
                  <a:srgbClr val="000000"/>
                </a:solidFill>
                <a:latin typeface="Segoe"/>
                <a:ea typeface="ＭＳ ゴシック"/>
              </a:rPr>
              <a:t>if necessary.</a:t>
            </a:r>
          </a:p>
          <a:p>
            <a:pPr lvl="1" rtl="0"/>
            <a:r>
              <a:rPr lang="cs-CZ" b="0" i="0" u="none" strike="noStrike" baseline="0">
                <a:solidFill>
                  <a:srgbClr val="000000"/>
                </a:solidFill>
                <a:latin typeface="Segoe"/>
                <a:ea typeface="ＭＳ ゴシック"/>
              </a:rPr>
              <a:t>On the DESIGN tab, in </a:t>
            </a:r>
            <a:br>
              <a:rPr lang="cs-CZ" b="0" i="0" u="none" strike="noStrike" baseline="0">
                <a:solidFill>
                  <a:srgbClr val="000000"/>
                </a:solidFill>
                <a:latin typeface="Segoe"/>
                <a:ea typeface="ＭＳ ゴシック"/>
              </a:rPr>
            </a:br>
            <a:r>
              <a:rPr lang="cs-CZ" b="0" i="0" u="none" strike="noStrike" baseline="0">
                <a:solidFill>
                  <a:srgbClr val="000000"/>
                </a:solidFill>
                <a:latin typeface="Segoe"/>
                <a:ea typeface="ＭＳ ゴシック"/>
              </a:rPr>
              <a:t>the Controls group, click</a:t>
            </a:r>
            <a:br>
              <a:rPr lang="cs-CZ" b="0" i="0" u="none" strike="noStrike" baseline="0">
                <a:solidFill>
                  <a:srgbClr val="000000"/>
                </a:solidFill>
                <a:latin typeface="Segoe"/>
                <a:ea typeface="ＭＳ ゴシック"/>
              </a:rPr>
            </a:br>
            <a:r>
              <a:rPr lang="cs-CZ" b="0" i="0" u="none" strike="noStrike" baseline="0">
                <a:solidFill>
                  <a:srgbClr val="000000"/>
                </a:solidFill>
                <a:latin typeface="Segoe"/>
                <a:ea typeface="ＭＳ ゴシック"/>
              </a:rPr>
              <a:t>the </a:t>
            </a:r>
            <a:r>
              <a:rPr lang="cs-CZ" b="1" i="0" u="none" strike="noStrike" baseline="0">
                <a:solidFill>
                  <a:srgbClr val="000000"/>
                </a:solidFill>
                <a:latin typeface="Segoe"/>
                <a:ea typeface="ＭＳ ゴシック"/>
              </a:rPr>
              <a:t>Button </a:t>
            </a:r>
            <a:r>
              <a:rPr lang="cs-CZ" b="0" i="0" u="none" strike="noStrike" baseline="0">
                <a:solidFill>
                  <a:srgbClr val="000000"/>
                </a:solidFill>
                <a:latin typeface="Segoe"/>
                <a:ea typeface="ＭＳ ゴシック"/>
              </a:rPr>
              <a:t>button.</a:t>
            </a:r>
          </a:p>
          <a:p>
            <a:pPr lvl="1" rtl="0"/>
            <a:r>
              <a:rPr lang="cs-CZ" b="0" i="0" u="none" strike="noStrike" baseline="0">
                <a:solidFill>
                  <a:srgbClr val="000000"/>
                </a:solidFill>
                <a:latin typeface="Segoe"/>
                <a:ea typeface="ＭＳ ゴシック"/>
              </a:rPr>
              <a:t>Position the mouse pointer </a:t>
            </a:r>
            <a:br>
              <a:rPr lang="cs-CZ" b="0" i="0" u="none" strike="noStrike" baseline="0">
                <a:solidFill>
                  <a:srgbClr val="000000"/>
                </a:solidFill>
                <a:latin typeface="Segoe"/>
                <a:ea typeface="ＭＳ ゴシック"/>
              </a:rPr>
            </a:br>
            <a:r>
              <a:rPr lang="cs-CZ" b="0" i="0" u="none" strike="noStrike" baseline="0">
                <a:solidFill>
                  <a:srgbClr val="000000"/>
                </a:solidFill>
                <a:latin typeface="Segoe"/>
                <a:ea typeface="ＭＳ ゴシック"/>
              </a:rPr>
              <a:t>on the design grid and </a:t>
            </a:r>
            <a:br>
              <a:rPr lang="cs-CZ" b="0" i="0" u="none" strike="noStrike" baseline="0">
                <a:solidFill>
                  <a:srgbClr val="000000"/>
                </a:solidFill>
                <a:latin typeface="Segoe"/>
                <a:ea typeface="ＭＳ ゴシック"/>
              </a:rPr>
            </a:br>
            <a:r>
              <a:rPr lang="cs-CZ" b="0" i="0" u="none" strike="noStrike" baseline="0">
                <a:solidFill>
                  <a:srgbClr val="000000"/>
                </a:solidFill>
                <a:latin typeface="Segoe"/>
                <a:ea typeface="ＭＳ ゴシック"/>
              </a:rPr>
              <a:t>drag down and to the </a:t>
            </a:r>
            <a:br>
              <a:rPr lang="cs-CZ" b="0" i="0" u="none" strike="noStrike" baseline="0">
                <a:solidFill>
                  <a:srgbClr val="000000"/>
                </a:solidFill>
                <a:latin typeface="Segoe"/>
                <a:ea typeface="ＭＳ ゴシック"/>
              </a:rPr>
            </a:br>
            <a:r>
              <a:rPr lang="cs-CZ" b="0" i="0" u="none" strike="noStrike" baseline="0">
                <a:solidFill>
                  <a:srgbClr val="000000"/>
                </a:solidFill>
                <a:latin typeface="Segoe"/>
                <a:ea typeface="ＭＳ ゴシック"/>
              </a:rPr>
              <a:t>right to create a control </a:t>
            </a:r>
            <a:br>
              <a:rPr lang="cs-CZ" b="0" i="0" u="none" strike="noStrike" baseline="0">
                <a:solidFill>
                  <a:srgbClr val="000000"/>
                </a:solidFill>
                <a:latin typeface="Segoe"/>
                <a:ea typeface="ＭＳ ゴシック"/>
              </a:rPr>
            </a:br>
            <a:r>
              <a:rPr lang="cs-CZ" b="0" i="0" u="none" strike="noStrike" baseline="0">
                <a:solidFill>
                  <a:srgbClr val="000000"/>
                </a:solidFill>
                <a:latin typeface="Segoe"/>
                <a:ea typeface="ＭＳ ゴシック"/>
              </a:rPr>
              <a:t>the size of the one shown</a:t>
            </a:r>
            <a:br>
              <a:rPr lang="cs-CZ" b="0" i="0" u="none" strike="noStrike" baseline="0">
                <a:solidFill>
                  <a:srgbClr val="000000"/>
                </a:solidFill>
                <a:latin typeface="Segoe"/>
                <a:ea typeface="ＭＳ ゴシック"/>
              </a:rPr>
            </a:br>
            <a:r>
              <a:rPr lang="cs-CZ" b="0" i="0" u="none" strike="noStrike" baseline="0">
                <a:solidFill>
                  <a:srgbClr val="000000"/>
                </a:solidFill>
                <a:latin typeface="Segoe"/>
                <a:ea typeface="ＭＳ ゴシック"/>
              </a:rPr>
              <a:t>at right.</a:t>
            </a:r>
          </a:p>
        </p:txBody>
      </p:sp>
      <p:sp>
        <p:nvSpPr>
          <p:cNvPr id="4" name="Rectangle 4"/>
          <p:cNvSpPr>
            <a:spLocks noGrp="1" noChangeArrowheads="1"/>
          </p:cNvSpPr>
          <p:nvPr>
            <p:ph type="dt" sz="half" idx="10"/>
          </p:nvPr>
        </p:nvSpPr>
        <p:spPr>
          <a:xfrm>
            <a:off x="457200" y="6245225"/>
            <a:ext cx="2133600" cy="476250"/>
          </a:xfrm>
          <a:ln/>
        </p:spPr>
        <p:txBody>
          <a:bodyPr/>
          <a:lstStyle>
            <a:lvl1pPr>
              <a:defRPr/>
            </a:lvl1pPr>
          </a:lstStyle>
          <a:p>
            <a:pPr>
              <a:defRPr/>
            </a:pPr>
            <a:r>
              <a:rPr lang="en-US"/>
              <a:t>© 2014, John Wiley &amp; Sons, Inc.</a:t>
            </a:r>
          </a:p>
        </p:txBody>
      </p:sp>
      <p:sp>
        <p:nvSpPr>
          <p:cNvPr id="5" name="Rectangle 5"/>
          <p:cNvSpPr>
            <a:spLocks noGrp="1" noChangeArrowheads="1"/>
          </p:cNvSpPr>
          <p:nvPr>
            <p:ph type="ftr" sz="quarter" idx="11"/>
          </p:nvPr>
        </p:nvSpPr>
        <p:spPr>
          <a:xfrm>
            <a:off x="2629403" y="6245225"/>
            <a:ext cx="3885191" cy="476250"/>
          </a:xfrm>
          <a:ln/>
        </p:spPr>
        <p:txBody>
          <a:bodyPr/>
          <a:lstStyle>
            <a:lvl1pPr>
              <a:defRPr/>
            </a:lvl1pPr>
          </a:lstStyle>
          <a:p>
            <a:pPr>
              <a:defRPr/>
            </a:pPr>
            <a:r>
              <a:rPr lang="en-US"/>
              <a:t>Microsoft Official Academic Course, Microsoft Access 2013</a:t>
            </a:r>
            <a:endParaRPr lang="en-US" dirty="0"/>
          </a:p>
        </p:txBody>
      </p:sp>
      <p:sp>
        <p:nvSpPr>
          <p:cNvPr id="6" name="Rectangle 6"/>
          <p:cNvSpPr>
            <a:spLocks noGrp="1" noChangeArrowheads="1"/>
          </p:cNvSpPr>
          <p:nvPr>
            <p:ph type="sldNum" sz="quarter" idx="12"/>
          </p:nvPr>
        </p:nvSpPr>
        <p:spPr>
          <a:xfrm>
            <a:off x="6553200" y="6245225"/>
            <a:ext cx="2133600" cy="476250"/>
          </a:xfrm>
          <a:ln/>
        </p:spPr>
        <p:txBody>
          <a:bodyPr/>
          <a:lstStyle>
            <a:lvl1pPr>
              <a:defRPr/>
            </a:lvl1pPr>
          </a:lstStyle>
          <a:p>
            <a:pPr>
              <a:defRPr/>
            </a:pPr>
            <a:fld id="{3227066C-25CD-4A3B-B69F-B91E783C25B3}" type="slidenum">
              <a:rPr lang="en-US"/>
              <a:pPr>
                <a:defRPr/>
              </a:pPr>
              <a:t>32</a:t>
            </a:fld>
            <a:endParaRPr lang="en-US"/>
          </a:p>
        </p:txBody>
      </p:sp>
      <p:pic>
        <p:nvPicPr>
          <p:cNvPr id="7" name="Picture 6" descr="082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29200" y="1600200"/>
            <a:ext cx="3700696" cy="4047067"/>
          </a:xfrm>
          <a:prstGeom prst="rect">
            <a:avLst/>
          </a:prstGeom>
        </p:spPr>
      </p:pic>
    </p:spTree>
    <p:extLst>
      <p:ext uri="{BB962C8B-B14F-4D97-AF65-F5344CB8AC3E}">
        <p14:creationId xmlns:p14="http://schemas.microsoft.com/office/powerpoint/2010/main" val="30702722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cs-CZ" b="0" i="0" u="none" strike="noStrike" baseline="0">
                <a:solidFill>
                  <a:srgbClr val="BA141A"/>
                </a:solidFill>
                <a:latin typeface="Segoe"/>
                <a:ea typeface="ＭＳ ゴシック"/>
              </a:rPr>
              <a:t>Step by Step: Use the Control Wizard to Add Button Controls</a:t>
            </a:r>
          </a:p>
        </p:txBody>
      </p:sp>
      <p:sp>
        <p:nvSpPr>
          <p:cNvPr id="3" name="Text Placeholder 2"/>
          <p:cNvSpPr>
            <a:spLocks noGrp="1"/>
          </p:cNvSpPr>
          <p:nvPr>
            <p:ph type="body" idx="1"/>
          </p:nvPr>
        </p:nvSpPr>
        <p:spPr>
          <a:xfrm>
            <a:off x="457200" y="1524000"/>
            <a:ext cx="3657600" cy="4953000"/>
          </a:xfrm>
        </p:spPr>
        <p:txBody>
          <a:bodyPr/>
          <a:lstStyle/>
          <a:p>
            <a:pPr lvl="1" rtl="0">
              <a:buFont typeface="+mj-lt"/>
              <a:buAutoNum type="arabicPeriod" startAt="4"/>
            </a:pPr>
            <a:r>
              <a:rPr lang="cs-CZ" b="0" i="0" u="none" strike="noStrike" baseline="0">
                <a:latin typeface="Segoe"/>
                <a:ea typeface="ＭＳ ゴシック"/>
              </a:rPr>
              <a:t>When you release the mouse button, the Command Button Wizard appears. In the Categories: section, click </a:t>
            </a:r>
            <a:r>
              <a:rPr lang="cs-CZ" b="1" i="0" u="none" strike="noStrike" baseline="0">
                <a:latin typeface="Segoe"/>
                <a:ea typeface="ＭＳ ゴシック"/>
              </a:rPr>
              <a:t>Form Operations</a:t>
            </a:r>
            <a:r>
              <a:rPr lang="cs-CZ" b="0" i="0" u="none" strike="noStrike" baseline="0">
                <a:latin typeface="Segoe"/>
                <a:ea typeface="ＭＳ ゴシック"/>
              </a:rPr>
              <a:t>, and in the Actions: section click </a:t>
            </a:r>
            <a:r>
              <a:rPr lang="cs-CZ" b="1" i="0" u="none" strike="noStrike" baseline="0">
                <a:latin typeface="Segoe"/>
                <a:ea typeface="ＭＳ ゴシック"/>
              </a:rPr>
              <a:t>Close Form</a:t>
            </a:r>
            <a:r>
              <a:rPr lang="cs-CZ" b="0" i="0" u="none" strike="noStrike" baseline="0">
                <a:latin typeface="Segoe"/>
                <a:ea typeface="ＭＳ ゴシック"/>
              </a:rPr>
              <a:t>, as shown at right.</a:t>
            </a:r>
          </a:p>
          <a:p>
            <a:pPr lvl="1" rtl="0">
              <a:buAutoNum type="arabicPeriod" startAt="4"/>
            </a:pPr>
            <a:r>
              <a:rPr lang="cs-CZ" b="0" i="0" u="none" strike="noStrike" baseline="0">
                <a:latin typeface="Segoe"/>
                <a:ea typeface="ＭＳ ゴシック"/>
              </a:rPr>
              <a:t>Click </a:t>
            </a:r>
            <a:r>
              <a:rPr lang="cs-CZ" b="1" i="0" u="none" strike="noStrike" baseline="0">
                <a:latin typeface="Segoe"/>
                <a:ea typeface="ＭＳ ゴシック"/>
              </a:rPr>
              <a:t>Next &gt;</a:t>
            </a:r>
            <a:r>
              <a:rPr lang="cs-CZ" b="0" i="0" u="none" strike="noStrike" baseline="0">
                <a:latin typeface="Times New Roman"/>
                <a:ea typeface="ＭＳ ゴシック"/>
              </a:rPr>
              <a:t>.</a:t>
            </a:r>
            <a:endParaRPr lang="cs-CZ" b="0" i="0" u="none" strike="noStrike" baseline="0">
              <a:latin typeface="Univers-Light"/>
              <a:ea typeface="Univers-Light"/>
            </a:endParaRPr>
          </a:p>
        </p:txBody>
      </p:sp>
      <p:sp>
        <p:nvSpPr>
          <p:cNvPr id="4" name="Rectangle 4"/>
          <p:cNvSpPr>
            <a:spLocks noGrp="1" noChangeArrowheads="1"/>
          </p:cNvSpPr>
          <p:nvPr>
            <p:ph type="dt" sz="half" idx="10"/>
          </p:nvPr>
        </p:nvSpPr>
        <p:spPr>
          <a:xfrm>
            <a:off x="457200" y="6245225"/>
            <a:ext cx="2133600" cy="476250"/>
          </a:xfrm>
          <a:ln/>
        </p:spPr>
        <p:txBody>
          <a:bodyPr/>
          <a:lstStyle>
            <a:lvl1pPr>
              <a:defRPr/>
            </a:lvl1pPr>
          </a:lstStyle>
          <a:p>
            <a:pPr>
              <a:defRPr/>
            </a:pPr>
            <a:r>
              <a:rPr lang="en-US"/>
              <a:t>© 2014, John Wiley &amp; Sons, Inc.</a:t>
            </a:r>
          </a:p>
        </p:txBody>
      </p:sp>
      <p:sp>
        <p:nvSpPr>
          <p:cNvPr id="5" name="Rectangle 5"/>
          <p:cNvSpPr>
            <a:spLocks noGrp="1" noChangeArrowheads="1"/>
          </p:cNvSpPr>
          <p:nvPr>
            <p:ph type="ftr" sz="quarter" idx="11"/>
          </p:nvPr>
        </p:nvSpPr>
        <p:spPr>
          <a:xfrm>
            <a:off x="2629403" y="6245225"/>
            <a:ext cx="3885191" cy="476250"/>
          </a:xfrm>
          <a:ln/>
        </p:spPr>
        <p:txBody>
          <a:bodyPr/>
          <a:lstStyle>
            <a:lvl1pPr>
              <a:defRPr/>
            </a:lvl1pPr>
          </a:lstStyle>
          <a:p>
            <a:pPr>
              <a:defRPr/>
            </a:pPr>
            <a:r>
              <a:rPr lang="en-US"/>
              <a:t>Microsoft Official Academic Course, Microsoft Access 2013</a:t>
            </a:r>
            <a:endParaRPr lang="en-US" dirty="0"/>
          </a:p>
        </p:txBody>
      </p:sp>
      <p:sp>
        <p:nvSpPr>
          <p:cNvPr id="6" name="Rectangle 6"/>
          <p:cNvSpPr>
            <a:spLocks noGrp="1" noChangeArrowheads="1"/>
          </p:cNvSpPr>
          <p:nvPr>
            <p:ph type="sldNum" sz="quarter" idx="12"/>
          </p:nvPr>
        </p:nvSpPr>
        <p:spPr>
          <a:xfrm>
            <a:off x="6553200" y="6245225"/>
            <a:ext cx="2133600" cy="476250"/>
          </a:xfrm>
          <a:ln/>
        </p:spPr>
        <p:txBody>
          <a:bodyPr/>
          <a:lstStyle>
            <a:lvl1pPr>
              <a:defRPr/>
            </a:lvl1pPr>
          </a:lstStyle>
          <a:p>
            <a:pPr>
              <a:defRPr/>
            </a:pPr>
            <a:fld id="{3227066C-25CD-4A3B-B69F-B91E783C25B3}" type="slidenum">
              <a:rPr lang="en-US"/>
              <a:pPr>
                <a:defRPr/>
              </a:pPr>
              <a:t>33</a:t>
            </a:fld>
            <a:endParaRPr lang="en-US"/>
          </a:p>
        </p:txBody>
      </p:sp>
      <p:pic>
        <p:nvPicPr>
          <p:cNvPr id="7" name="Picture 6" descr="082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91000" y="1524000"/>
            <a:ext cx="4559300" cy="3016935"/>
          </a:xfrm>
          <a:prstGeom prst="rect">
            <a:avLst/>
          </a:prstGeom>
        </p:spPr>
      </p:pic>
    </p:spTree>
    <p:extLst>
      <p:ext uri="{BB962C8B-B14F-4D97-AF65-F5344CB8AC3E}">
        <p14:creationId xmlns:p14="http://schemas.microsoft.com/office/powerpoint/2010/main" val="338615244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cs-CZ" b="0" i="0" u="none" strike="noStrike" baseline="0">
                <a:solidFill>
                  <a:srgbClr val="BA141A"/>
                </a:solidFill>
                <a:latin typeface="Segoe"/>
                <a:ea typeface="ＭＳ ゴシック"/>
              </a:rPr>
              <a:t>Step by Step: Use the Control Wizard to Add Button Controls</a:t>
            </a:r>
          </a:p>
        </p:txBody>
      </p:sp>
      <p:sp>
        <p:nvSpPr>
          <p:cNvPr id="3" name="Text Placeholder 2"/>
          <p:cNvSpPr>
            <a:spLocks noGrp="1"/>
          </p:cNvSpPr>
          <p:nvPr>
            <p:ph type="body" idx="1"/>
          </p:nvPr>
        </p:nvSpPr>
        <p:spPr>
          <a:xfrm>
            <a:off x="457200" y="1524000"/>
            <a:ext cx="3733800" cy="4953000"/>
          </a:xfrm>
        </p:spPr>
        <p:txBody>
          <a:bodyPr/>
          <a:lstStyle/>
          <a:p>
            <a:pPr lvl="1" rtl="0">
              <a:buFont typeface="+mj-lt"/>
              <a:buAutoNum type="arabicPeriod" startAt="6"/>
            </a:pPr>
            <a:r>
              <a:rPr lang="cs-CZ" b="0" i="0" u="none" strike="noStrike" baseline="0">
                <a:latin typeface="Segoe"/>
                <a:ea typeface="ＭＳ ゴシック"/>
              </a:rPr>
              <a:t>On the next screen, keep the default settings to have the button contain the Exit Doorway picture displayed in the dialog box, as shown at right.</a:t>
            </a:r>
          </a:p>
          <a:p>
            <a:pPr lvl="1" rtl="0">
              <a:buAutoNum type="arabicPeriod" startAt="6"/>
            </a:pPr>
            <a:r>
              <a:rPr lang="cs-CZ" b="0" i="0" u="none" strike="noStrike" baseline="0">
                <a:latin typeface="Segoe"/>
                <a:ea typeface="ＭＳ ゴシック"/>
              </a:rPr>
              <a:t>Click </a:t>
            </a:r>
            <a:r>
              <a:rPr lang="cs-CZ" b="1" i="0" u="none" strike="noStrike" baseline="0">
                <a:latin typeface="Segoe"/>
                <a:ea typeface="ＭＳ ゴシック"/>
              </a:rPr>
              <a:t>Next &gt;</a:t>
            </a:r>
            <a:r>
              <a:rPr lang="cs-CZ" b="0" i="0" u="none" strike="noStrike" baseline="0">
                <a:latin typeface="Times New Roman"/>
                <a:ea typeface="ＭＳ ゴシック"/>
              </a:rPr>
              <a:t>.</a:t>
            </a:r>
            <a:endParaRPr lang="cs-CZ" b="0" i="0" u="none" strike="noStrike" baseline="0">
              <a:latin typeface="Univers-Light"/>
              <a:ea typeface="Univers-Light"/>
            </a:endParaRPr>
          </a:p>
        </p:txBody>
      </p:sp>
      <p:sp>
        <p:nvSpPr>
          <p:cNvPr id="4" name="Rectangle 4"/>
          <p:cNvSpPr>
            <a:spLocks noGrp="1" noChangeArrowheads="1"/>
          </p:cNvSpPr>
          <p:nvPr>
            <p:ph type="dt" sz="half" idx="10"/>
          </p:nvPr>
        </p:nvSpPr>
        <p:spPr>
          <a:xfrm>
            <a:off x="457200" y="6245225"/>
            <a:ext cx="2133600" cy="476250"/>
          </a:xfrm>
          <a:ln/>
        </p:spPr>
        <p:txBody>
          <a:bodyPr/>
          <a:lstStyle>
            <a:lvl1pPr>
              <a:defRPr/>
            </a:lvl1pPr>
          </a:lstStyle>
          <a:p>
            <a:pPr>
              <a:defRPr/>
            </a:pPr>
            <a:r>
              <a:rPr lang="en-US"/>
              <a:t>© 2014, John Wiley &amp; Sons, Inc.</a:t>
            </a:r>
          </a:p>
        </p:txBody>
      </p:sp>
      <p:sp>
        <p:nvSpPr>
          <p:cNvPr id="5" name="Rectangle 5"/>
          <p:cNvSpPr>
            <a:spLocks noGrp="1" noChangeArrowheads="1"/>
          </p:cNvSpPr>
          <p:nvPr>
            <p:ph type="ftr" sz="quarter" idx="11"/>
          </p:nvPr>
        </p:nvSpPr>
        <p:spPr>
          <a:xfrm>
            <a:off x="2629403" y="6245225"/>
            <a:ext cx="3885191" cy="476250"/>
          </a:xfrm>
          <a:ln/>
        </p:spPr>
        <p:txBody>
          <a:bodyPr/>
          <a:lstStyle>
            <a:lvl1pPr>
              <a:defRPr/>
            </a:lvl1pPr>
          </a:lstStyle>
          <a:p>
            <a:pPr>
              <a:defRPr/>
            </a:pPr>
            <a:r>
              <a:rPr lang="en-US"/>
              <a:t>Microsoft Official Academic Course, Microsoft Access 2013</a:t>
            </a:r>
            <a:endParaRPr lang="en-US" dirty="0"/>
          </a:p>
        </p:txBody>
      </p:sp>
      <p:sp>
        <p:nvSpPr>
          <p:cNvPr id="6" name="Rectangle 6"/>
          <p:cNvSpPr>
            <a:spLocks noGrp="1" noChangeArrowheads="1"/>
          </p:cNvSpPr>
          <p:nvPr>
            <p:ph type="sldNum" sz="quarter" idx="12"/>
          </p:nvPr>
        </p:nvSpPr>
        <p:spPr>
          <a:xfrm>
            <a:off x="6553200" y="6245225"/>
            <a:ext cx="2133600" cy="476250"/>
          </a:xfrm>
          <a:ln/>
        </p:spPr>
        <p:txBody>
          <a:bodyPr/>
          <a:lstStyle>
            <a:lvl1pPr>
              <a:defRPr/>
            </a:lvl1pPr>
          </a:lstStyle>
          <a:p>
            <a:pPr>
              <a:defRPr/>
            </a:pPr>
            <a:fld id="{3227066C-25CD-4A3B-B69F-B91E783C25B3}" type="slidenum">
              <a:rPr lang="en-US"/>
              <a:pPr>
                <a:defRPr/>
              </a:pPr>
              <a:t>34</a:t>
            </a:fld>
            <a:endParaRPr lang="en-US"/>
          </a:p>
        </p:txBody>
      </p:sp>
      <p:pic>
        <p:nvPicPr>
          <p:cNvPr id="7" name="Picture 6" descr="082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67200" y="1600200"/>
            <a:ext cx="4483639" cy="2969683"/>
          </a:xfrm>
          <a:prstGeom prst="rect">
            <a:avLst/>
          </a:prstGeom>
        </p:spPr>
      </p:pic>
    </p:spTree>
    <p:extLst>
      <p:ext uri="{BB962C8B-B14F-4D97-AF65-F5344CB8AC3E}">
        <p14:creationId xmlns:p14="http://schemas.microsoft.com/office/powerpoint/2010/main" val="180997236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cs-CZ" b="0" i="0" u="none" strike="noStrike" baseline="0">
                <a:solidFill>
                  <a:srgbClr val="BA141A"/>
                </a:solidFill>
                <a:latin typeface="Segoe"/>
                <a:ea typeface="ＭＳ ゴシック"/>
              </a:rPr>
              <a:t>Step by Step: Use the Control Wizard to Add Button Controls</a:t>
            </a:r>
          </a:p>
        </p:txBody>
      </p:sp>
      <p:sp>
        <p:nvSpPr>
          <p:cNvPr id="3" name="Text Placeholder 2"/>
          <p:cNvSpPr>
            <a:spLocks noGrp="1"/>
          </p:cNvSpPr>
          <p:nvPr>
            <p:ph type="body" idx="1"/>
          </p:nvPr>
        </p:nvSpPr>
        <p:spPr/>
        <p:txBody>
          <a:bodyPr/>
          <a:lstStyle/>
          <a:p>
            <a:pPr lvl="1" rtl="0">
              <a:buFont typeface="+mj-lt"/>
              <a:buAutoNum type="arabicPeriod" startAt="8"/>
            </a:pPr>
            <a:r>
              <a:rPr lang="cs-CZ" b="0" i="0" u="none" strike="noStrike" baseline="0">
                <a:solidFill>
                  <a:srgbClr val="000000"/>
                </a:solidFill>
                <a:latin typeface="Segoe"/>
                <a:ea typeface="ＭＳ ゴシック"/>
              </a:rPr>
              <a:t>On the final screen, key </a:t>
            </a:r>
            <a:br>
              <a:rPr lang="cs-CZ" b="0" i="0" u="none" strike="noStrike" baseline="0">
                <a:solidFill>
                  <a:srgbClr val="000000"/>
                </a:solidFill>
                <a:latin typeface="Segoe"/>
                <a:ea typeface="ＭＳ ゴシック"/>
              </a:rPr>
            </a:br>
            <a:r>
              <a:rPr lang="cs-CZ" b="1" i="0" u="none" strike="noStrike" baseline="0">
                <a:solidFill>
                  <a:srgbClr val="000000"/>
                </a:solidFill>
                <a:latin typeface="Segoe"/>
                <a:ea typeface="ＭＳ ゴシック"/>
              </a:rPr>
              <a:t>Exit_Inventory_Form </a:t>
            </a:r>
            <a:br>
              <a:rPr lang="cs-CZ" b="1" i="0" u="none" strike="noStrike" baseline="0">
                <a:solidFill>
                  <a:srgbClr val="000000"/>
                </a:solidFill>
                <a:latin typeface="Segoe"/>
                <a:ea typeface="ＭＳ ゴシック"/>
              </a:rPr>
            </a:br>
            <a:r>
              <a:rPr lang="cs-CZ" b="0" i="0" u="none" strike="noStrike" baseline="0">
                <a:solidFill>
                  <a:srgbClr val="000000"/>
                </a:solidFill>
                <a:latin typeface="Segoe"/>
                <a:ea typeface="ＭＳ ゴシック"/>
              </a:rPr>
              <a:t>as the default button </a:t>
            </a:r>
            <a:br>
              <a:rPr lang="cs-CZ" b="0" i="0" u="none" strike="noStrike" baseline="0">
                <a:solidFill>
                  <a:srgbClr val="000000"/>
                </a:solidFill>
                <a:latin typeface="Segoe"/>
                <a:ea typeface="ＭＳ ゴシック"/>
              </a:rPr>
            </a:br>
            <a:r>
              <a:rPr lang="cs-CZ" b="0" i="0" u="none" strike="noStrike" baseline="0">
                <a:solidFill>
                  <a:srgbClr val="000000"/>
                </a:solidFill>
                <a:latin typeface="Segoe"/>
                <a:ea typeface="ＭＳ ゴシック"/>
              </a:rPr>
              <a:t>name, as shown at right,</a:t>
            </a:r>
            <a:br>
              <a:rPr lang="cs-CZ" b="0" i="0" u="none" strike="noStrike" baseline="0">
                <a:solidFill>
                  <a:srgbClr val="000000"/>
                </a:solidFill>
                <a:latin typeface="Segoe"/>
                <a:ea typeface="ＭＳ ゴシック"/>
              </a:rPr>
            </a:br>
            <a:r>
              <a:rPr lang="cs-CZ" b="0" i="0" u="none" strike="noStrike" baseline="0">
                <a:solidFill>
                  <a:srgbClr val="000000"/>
                </a:solidFill>
                <a:latin typeface="Segoe"/>
                <a:ea typeface="ＭＳ ゴシック"/>
              </a:rPr>
              <a:t>and click </a:t>
            </a:r>
            <a:r>
              <a:rPr lang="cs-CZ" b="1" i="0" u="none" strike="noStrike" baseline="0">
                <a:solidFill>
                  <a:srgbClr val="000000"/>
                </a:solidFill>
                <a:latin typeface="Segoe"/>
                <a:ea typeface="ＭＳ ゴシック"/>
              </a:rPr>
              <a:t>Finish</a:t>
            </a:r>
            <a:r>
              <a:rPr lang="cs-CZ" b="0" i="0" u="none" strike="noStrike" baseline="0">
                <a:solidFill>
                  <a:srgbClr val="000000"/>
                </a:solidFill>
                <a:latin typeface="Segoe"/>
                <a:ea typeface="ＭＳ ゴシック"/>
              </a:rPr>
              <a:t>. (The </a:t>
            </a:r>
            <a:br>
              <a:rPr lang="cs-CZ" b="0" i="0" u="none" strike="noStrike" baseline="0">
                <a:solidFill>
                  <a:srgbClr val="000000"/>
                </a:solidFill>
                <a:latin typeface="Segoe"/>
                <a:ea typeface="ＭＳ ゴシック"/>
              </a:rPr>
            </a:br>
            <a:r>
              <a:rPr lang="cs-CZ" b="0" i="0" u="none" strike="noStrike" baseline="0">
                <a:solidFill>
                  <a:srgbClr val="000000"/>
                </a:solidFill>
                <a:latin typeface="Segoe"/>
                <a:ea typeface="ＭＳ ゴシック"/>
              </a:rPr>
              <a:t>default button name </a:t>
            </a:r>
            <a:br>
              <a:rPr lang="cs-CZ" b="0" i="0" u="none" strike="noStrike" baseline="0">
                <a:solidFill>
                  <a:srgbClr val="000000"/>
                </a:solidFill>
                <a:latin typeface="Segoe"/>
                <a:ea typeface="ＭＳ ゴシック"/>
              </a:rPr>
            </a:br>
            <a:r>
              <a:rPr lang="cs-CZ" b="0" i="0" u="none" strike="noStrike" baseline="0">
                <a:solidFill>
                  <a:srgbClr val="000000"/>
                </a:solidFill>
                <a:latin typeface="Segoe"/>
                <a:ea typeface="ＭＳ ゴシック"/>
              </a:rPr>
              <a:t>indicated on your </a:t>
            </a:r>
            <a:br>
              <a:rPr lang="cs-CZ" b="0" i="0" u="none" strike="noStrike" baseline="0">
                <a:solidFill>
                  <a:srgbClr val="000000"/>
                </a:solidFill>
                <a:latin typeface="Segoe"/>
                <a:ea typeface="ＭＳ ゴシック"/>
              </a:rPr>
            </a:br>
            <a:r>
              <a:rPr lang="cs-CZ" b="0" i="0" u="none" strike="noStrike" baseline="0">
                <a:solidFill>
                  <a:srgbClr val="000000"/>
                </a:solidFill>
                <a:latin typeface="Segoe"/>
                <a:ea typeface="ＭＳ ゴシック"/>
              </a:rPr>
              <a:t>screen may differ </a:t>
            </a:r>
            <a:br>
              <a:rPr lang="cs-CZ" b="0" i="0" u="none" strike="noStrike" baseline="0">
                <a:solidFill>
                  <a:srgbClr val="000000"/>
                </a:solidFill>
                <a:latin typeface="Segoe"/>
                <a:ea typeface="ＭＳ ゴシック"/>
              </a:rPr>
            </a:br>
            <a:r>
              <a:rPr lang="cs-CZ" b="0" i="0" u="none" strike="noStrike" baseline="0">
                <a:solidFill>
                  <a:srgbClr val="000000"/>
                </a:solidFill>
                <a:latin typeface="Segoe"/>
                <a:ea typeface="ＭＳ ゴシック"/>
              </a:rPr>
              <a:t>depending on how many controls you have previously attempted to include.)</a:t>
            </a:r>
          </a:p>
          <a:p>
            <a:pPr lvl="1" rtl="0">
              <a:buAutoNum type="arabicPeriod" startAt="8"/>
            </a:pPr>
            <a:r>
              <a:rPr lang="cs-CZ" b="0" i="0" u="none" strike="noStrike" baseline="0">
                <a:solidFill>
                  <a:srgbClr val="000000"/>
                </a:solidFill>
                <a:latin typeface="Segoe"/>
                <a:ea typeface="ＭＳ ゴシック"/>
              </a:rPr>
              <a:t>Notice that the image on the Button control on the form has changed to the Exit Doorway picture.</a:t>
            </a:r>
            <a:endParaRPr lang="cs-CZ" b="0" i="0" u="none" strike="noStrike" baseline="0">
              <a:solidFill>
                <a:srgbClr val="000000"/>
              </a:solidFill>
              <a:latin typeface="Univers-Light"/>
              <a:ea typeface="Univers-Light"/>
            </a:endParaRPr>
          </a:p>
        </p:txBody>
      </p:sp>
      <p:sp>
        <p:nvSpPr>
          <p:cNvPr id="4" name="Rectangle 4"/>
          <p:cNvSpPr>
            <a:spLocks noGrp="1" noChangeArrowheads="1"/>
          </p:cNvSpPr>
          <p:nvPr>
            <p:ph type="dt" sz="half" idx="10"/>
          </p:nvPr>
        </p:nvSpPr>
        <p:spPr>
          <a:xfrm>
            <a:off x="457200" y="6245225"/>
            <a:ext cx="2133600" cy="476250"/>
          </a:xfrm>
          <a:ln/>
        </p:spPr>
        <p:txBody>
          <a:bodyPr/>
          <a:lstStyle>
            <a:lvl1pPr>
              <a:defRPr/>
            </a:lvl1pPr>
          </a:lstStyle>
          <a:p>
            <a:pPr>
              <a:defRPr/>
            </a:pPr>
            <a:r>
              <a:rPr lang="en-US"/>
              <a:t>© 2014, John Wiley &amp; Sons, Inc.</a:t>
            </a:r>
          </a:p>
        </p:txBody>
      </p:sp>
      <p:sp>
        <p:nvSpPr>
          <p:cNvPr id="5" name="Rectangle 5"/>
          <p:cNvSpPr>
            <a:spLocks noGrp="1" noChangeArrowheads="1"/>
          </p:cNvSpPr>
          <p:nvPr>
            <p:ph type="ftr" sz="quarter" idx="11"/>
          </p:nvPr>
        </p:nvSpPr>
        <p:spPr>
          <a:xfrm>
            <a:off x="2629403" y="6245225"/>
            <a:ext cx="3885191" cy="476250"/>
          </a:xfrm>
          <a:ln/>
        </p:spPr>
        <p:txBody>
          <a:bodyPr/>
          <a:lstStyle>
            <a:lvl1pPr>
              <a:defRPr/>
            </a:lvl1pPr>
          </a:lstStyle>
          <a:p>
            <a:pPr>
              <a:defRPr/>
            </a:pPr>
            <a:r>
              <a:rPr lang="en-US"/>
              <a:t>Microsoft Official Academic Course, Microsoft Access 2013</a:t>
            </a:r>
            <a:endParaRPr lang="en-US" dirty="0"/>
          </a:p>
        </p:txBody>
      </p:sp>
      <p:sp>
        <p:nvSpPr>
          <p:cNvPr id="6" name="Rectangle 6"/>
          <p:cNvSpPr>
            <a:spLocks noGrp="1" noChangeArrowheads="1"/>
          </p:cNvSpPr>
          <p:nvPr>
            <p:ph type="sldNum" sz="quarter" idx="12"/>
          </p:nvPr>
        </p:nvSpPr>
        <p:spPr>
          <a:xfrm>
            <a:off x="6553200" y="6245225"/>
            <a:ext cx="2133600" cy="476250"/>
          </a:xfrm>
          <a:ln/>
        </p:spPr>
        <p:txBody>
          <a:bodyPr/>
          <a:lstStyle>
            <a:lvl1pPr>
              <a:defRPr/>
            </a:lvl1pPr>
          </a:lstStyle>
          <a:p>
            <a:pPr>
              <a:defRPr/>
            </a:pPr>
            <a:fld id="{3227066C-25CD-4A3B-B69F-B91E783C25B3}" type="slidenum">
              <a:rPr lang="en-US"/>
              <a:pPr>
                <a:defRPr/>
              </a:pPr>
              <a:t>35</a:t>
            </a:fld>
            <a:endParaRPr lang="en-US"/>
          </a:p>
        </p:txBody>
      </p:sp>
      <p:pic>
        <p:nvPicPr>
          <p:cNvPr id="7" name="Picture 6" descr="082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0" y="1600200"/>
            <a:ext cx="3905593" cy="2598889"/>
          </a:xfrm>
          <a:prstGeom prst="rect">
            <a:avLst/>
          </a:prstGeom>
        </p:spPr>
      </p:pic>
    </p:spTree>
    <p:extLst>
      <p:ext uri="{BB962C8B-B14F-4D97-AF65-F5344CB8AC3E}">
        <p14:creationId xmlns:p14="http://schemas.microsoft.com/office/powerpoint/2010/main" val="348485883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cs-CZ" b="0" i="0" u="none" strike="noStrike" baseline="0">
                <a:solidFill>
                  <a:srgbClr val="BA141A"/>
                </a:solidFill>
                <a:latin typeface="Segoe"/>
                <a:ea typeface="ＭＳ ゴシック"/>
              </a:rPr>
              <a:t>Step by Step: Use the Control Wizard to Add Button Controls</a:t>
            </a:r>
          </a:p>
        </p:txBody>
      </p:sp>
      <p:sp>
        <p:nvSpPr>
          <p:cNvPr id="3" name="Text Placeholder 2"/>
          <p:cNvSpPr>
            <a:spLocks noGrp="1"/>
          </p:cNvSpPr>
          <p:nvPr>
            <p:ph type="body" idx="1"/>
          </p:nvPr>
        </p:nvSpPr>
        <p:spPr/>
        <p:txBody>
          <a:bodyPr/>
          <a:lstStyle/>
          <a:p>
            <a:pPr lvl="1" rtl="0">
              <a:buFont typeface="+mj-lt"/>
              <a:buAutoNum type="arabicPeriod" startAt="10"/>
            </a:pPr>
            <a:r>
              <a:rPr lang="cs-CZ" b="0" i="0" u="none" strike="noStrike" baseline="0">
                <a:solidFill>
                  <a:srgbClr val="000000"/>
                </a:solidFill>
                <a:latin typeface="Segoe"/>
                <a:ea typeface="ＭＳ ゴシック"/>
              </a:rPr>
              <a:t>Click the </a:t>
            </a:r>
            <a:r>
              <a:rPr lang="cs-CZ" b="1" i="0" u="none" strike="noStrike" baseline="0">
                <a:solidFill>
                  <a:srgbClr val="000000"/>
                </a:solidFill>
                <a:latin typeface="Segoe"/>
                <a:ea typeface="ＭＳ ゴシック"/>
              </a:rPr>
              <a:t>In Production</a:t>
            </a:r>
            <a:r>
              <a:rPr lang="cs-CZ" b="1" i="0" u="none" strike="noStrike" baseline="0">
                <a:solidFill>
                  <a:srgbClr val="000000"/>
                </a:solidFill>
                <a:latin typeface="Segoe"/>
                <a:ea typeface="Univers-BlackExt"/>
              </a:rPr>
              <a:t> </a:t>
            </a:r>
            <a:r>
              <a:rPr lang="cs-CZ" b="0" i="0" u="none" strike="noStrike" baseline="0">
                <a:solidFill>
                  <a:srgbClr val="000000"/>
                </a:solidFill>
                <a:latin typeface="Segoe"/>
                <a:ea typeface="ＭＳ ゴシック"/>
              </a:rPr>
              <a:t>control and move your pointer over the control’s border until it appears as a four-sided arrow, then drag the control so it is positioned on the form as shownbelow, if necessary.</a:t>
            </a:r>
          </a:p>
          <a:p>
            <a:pPr lvl="1" rtl="0">
              <a:buAutoNum type="arabicPeriod" startAt="10"/>
            </a:pPr>
            <a:r>
              <a:rPr lang="cs-CZ" b="0" i="0" u="none" strike="noStrike" baseline="0">
                <a:solidFill>
                  <a:srgbClr val="000000"/>
                </a:solidFill>
                <a:latin typeface="Segoe"/>
                <a:ea typeface="ＭＳ ゴシック"/>
              </a:rPr>
              <a:t>Click the </a:t>
            </a:r>
            <a:r>
              <a:rPr lang="cs-CZ" b="1" i="0" u="none" strike="noStrike" baseline="0">
                <a:solidFill>
                  <a:srgbClr val="000000"/>
                </a:solidFill>
                <a:latin typeface="Segoe"/>
                <a:ea typeface="ＭＳ ゴシック"/>
              </a:rPr>
              <a:t>Save </a:t>
            </a:r>
            <a:r>
              <a:rPr lang="cs-CZ" b="0" i="0" u="none" strike="noStrike" baseline="0">
                <a:solidFill>
                  <a:srgbClr val="000000"/>
                </a:solidFill>
                <a:latin typeface="Segoe"/>
                <a:ea typeface="ＭＳ ゴシック"/>
              </a:rPr>
              <a:t>button on the Quick Access Toolbar.</a:t>
            </a:r>
            <a:endParaRPr lang="cs-CZ" b="0" i="0" u="none" strike="noStrike" baseline="0">
              <a:solidFill>
                <a:srgbClr val="000000"/>
              </a:solidFill>
              <a:latin typeface="Univers-Light"/>
              <a:ea typeface="Univers-Light"/>
            </a:endParaRPr>
          </a:p>
        </p:txBody>
      </p:sp>
      <p:sp>
        <p:nvSpPr>
          <p:cNvPr id="4" name="Rectangle 4"/>
          <p:cNvSpPr>
            <a:spLocks noGrp="1" noChangeArrowheads="1"/>
          </p:cNvSpPr>
          <p:nvPr>
            <p:ph type="dt" sz="half" idx="10"/>
          </p:nvPr>
        </p:nvSpPr>
        <p:spPr>
          <a:xfrm>
            <a:off x="457200" y="6245225"/>
            <a:ext cx="2133600" cy="476250"/>
          </a:xfrm>
          <a:ln/>
        </p:spPr>
        <p:txBody>
          <a:bodyPr/>
          <a:lstStyle>
            <a:lvl1pPr>
              <a:defRPr/>
            </a:lvl1pPr>
          </a:lstStyle>
          <a:p>
            <a:pPr>
              <a:defRPr/>
            </a:pPr>
            <a:r>
              <a:rPr lang="en-US"/>
              <a:t>© 2014, John Wiley &amp; Sons, Inc.</a:t>
            </a:r>
          </a:p>
        </p:txBody>
      </p:sp>
      <p:sp>
        <p:nvSpPr>
          <p:cNvPr id="5" name="Rectangle 5"/>
          <p:cNvSpPr>
            <a:spLocks noGrp="1" noChangeArrowheads="1"/>
          </p:cNvSpPr>
          <p:nvPr>
            <p:ph type="ftr" sz="quarter" idx="11"/>
          </p:nvPr>
        </p:nvSpPr>
        <p:spPr>
          <a:xfrm>
            <a:off x="2629403" y="6245225"/>
            <a:ext cx="3885191" cy="476250"/>
          </a:xfrm>
          <a:ln/>
        </p:spPr>
        <p:txBody>
          <a:bodyPr/>
          <a:lstStyle>
            <a:lvl1pPr>
              <a:defRPr/>
            </a:lvl1pPr>
          </a:lstStyle>
          <a:p>
            <a:pPr>
              <a:defRPr/>
            </a:pPr>
            <a:r>
              <a:rPr lang="en-US"/>
              <a:t>Microsoft Official Academic Course, Microsoft Access 2013</a:t>
            </a:r>
            <a:endParaRPr lang="en-US" dirty="0"/>
          </a:p>
        </p:txBody>
      </p:sp>
      <p:sp>
        <p:nvSpPr>
          <p:cNvPr id="6" name="Rectangle 6"/>
          <p:cNvSpPr>
            <a:spLocks noGrp="1" noChangeArrowheads="1"/>
          </p:cNvSpPr>
          <p:nvPr>
            <p:ph type="sldNum" sz="quarter" idx="12"/>
          </p:nvPr>
        </p:nvSpPr>
        <p:spPr>
          <a:xfrm>
            <a:off x="6553200" y="6245225"/>
            <a:ext cx="2133600" cy="476250"/>
          </a:xfrm>
          <a:ln/>
        </p:spPr>
        <p:txBody>
          <a:bodyPr/>
          <a:lstStyle>
            <a:lvl1pPr>
              <a:defRPr/>
            </a:lvl1pPr>
          </a:lstStyle>
          <a:p>
            <a:pPr>
              <a:defRPr/>
            </a:pPr>
            <a:fld id="{3227066C-25CD-4A3B-B69F-B91E783C25B3}" type="slidenum">
              <a:rPr lang="en-US"/>
              <a:pPr>
                <a:defRPr/>
              </a:pPr>
              <a:t>36</a:t>
            </a:fld>
            <a:endParaRPr lang="en-US"/>
          </a:p>
        </p:txBody>
      </p:sp>
      <p:pic>
        <p:nvPicPr>
          <p:cNvPr id="7" name="Picture 6" descr="0827.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79012" y="3471333"/>
            <a:ext cx="4470522" cy="2710780"/>
          </a:xfrm>
          <a:prstGeom prst="rect">
            <a:avLst/>
          </a:prstGeom>
        </p:spPr>
      </p:pic>
    </p:spTree>
    <p:extLst>
      <p:ext uri="{BB962C8B-B14F-4D97-AF65-F5344CB8AC3E}">
        <p14:creationId xmlns:p14="http://schemas.microsoft.com/office/powerpoint/2010/main" val="241903111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cs-CZ" b="0" i="0" u="none" strike="noStrike" baseline="0">
                <a:solidFill>
                  <a:srgbClr val="BA141A"/>
                </a:solidFill>
                <a:latin typeface="Segoe"/>
                <a:ea typeface="ＭＳ ゴシック"/>
              </a:rPr>
              <a:t>Step by Step: Use the Control Wizard to Add Button Controls</a:t>
            </a:r>
          </a:p>
        </p:txBody>
      </p:sp>
      <p:sp>
        <p:nvSpPr>
          <p:cNvPr id="3" name="Text Placeholder 2"/>
          <p:cNvSpPr>
            <a:spLocks noGrp="1"/>
          </p:cNvSpPr>
          <p:nvPr>
            <p:ph type="body" idx="1"/>
          </p:nvPr>
        </p:nvSpPr>
        <p:spPr/>
        <p:txBody>
          <a:bodyPr/>
          <a:lstStyle/>
          <a:p>
            <a:pPr lvl="1" rtl="0">
              <a:buFont typeface="+mj-lt"/>
              <a:buAutoNum type="arabicPeriod" startAt="12"/>
            </a:pPr>
            <a:r>
              <a:rPr lang="cs-CZ" b="0" i="0" u="none" strike="noStrike" baseline="0">
                <a:solidFill>
                  <a:srgbClr val="000000"/>
                </a:solidFill>
                <a:latin typeface="Segoe"/>
                <a:ea typeface="ＭＳ ゴシック"/>
              </a:rPr>
              <a:t>Click the </a:t>
            </a:r>
            <a:r>
              <a:rPr lang="cs-CZ" b="1" i="0" u="none" strike="noStrike" baseline="0">
                <a:solidFill>
                  <a:srgbClr val="000000"/>
                </a:solidFill>
                <a:latin typeface="Segoe"/>
                <a:ea typeface="ＭＳ ゴシック"/>
              </a:rPr>
              <a:t>Button</a:t>
            </a:r>
            <a:r>
              <a:rPr lang="cs-CZ" b="1" i="0" u="none" strike="noStrike" baseline="0">
                <a:solidFill>
                  <a:srgbClr val="000000"/>
                </a:solidFill>
                <a:latin typeface="Segoe"/>
                <a:ea typeface="Univers-BlackExt"/>
              </a:rPr>
              <a:t> </a:t>
            </a:r>
            <a:r>
              <a:rPr lang="cs-CZ" b="0" i="0" u="none" strike="noStrike" baseline="0">
                <a:solidFill>
                  <a:srgbClr val="000000"/>
                </a:solidFill>
                <a:latin typeface="Segoe"/>
                <a:ea typeface="ＭＳ ゴシック"/>
              </a:rPr>
              <a:t>control on the form. On the DESIGN tab, in the Tools group, click the </a:t>
            </a:r>
            <a:r>
              <a:rPr lang="cs-CZ" b="1" i="0" u="none" strike="noStrike" baseline="0">
                <a:solidFill>
                  <a:srgbClr val="000000"/>
                </a:solidFill>
                <a:latin typeface="Segoe"/>
                <a:ea typeface="ＭＳ ゴシック"/>
              </a:rPr>
              <a:t>View Code </a:t>
            </a:r>
            <a:r>
              <a:rPr lang="cs-CZ" b="0" i="0" u="none" strike="noStrike" baseline="0">
                <a:solidFill>
                  <a:srgbClr val="000000"/>
                </a:solidFill>
                <a:latin typeface="Segoe"/>
                <a:ea typeface="ＭＳ ゴシック"/>
              </a:rPr>
              <a:t>button, as shown below. </a:t>
            </a:r>
          </a:p>
        </p:txBody>
      </p:sp>
      <p:sp>
        <p:nvSpPr>
          <p:cNvPr id="4" name="Rectangle 4"/>
          <p:cNvSpPr>
            <a:spLocks noGrp="1" noChangeArrowheads="1"/>
          </p:cNvSpPr>
          <p:nvPr>
            <p:ph type="dt" sz="half" idx="10"/>
          </p:nvPr>
        </p:nvSpPr>
        <p:spPr>
          <a:xfrm>
            <a:off x="457200" y="6245225"/>
            <a:ext cx="2133600" cy="476250"/>
          </a:xfrm>
          <a:ln/>
        </p:spPr>
        <p:txBody>
          <a:bodyPr/>
          <a:lstStyle>
            <a:lvl1pPr>
              <a:defRPr/>
            </a:lvl1pPr>
          </a:lstStyle>
          <a:p>
            <a:pPr>
              <a:defRPr/>
            </a:pPr>
            <a:r>
              <a:rPr lang="en-US"/>
              <a:t>© 2014, John Wiley &amp; Sons, Inc.</a:t>
            </a:r>
          </a:p>
        </p:txBody>
      </p:sp>
      <p:sp>
        <p:nvSpPr>
          <p:cNvPr id="5" name="Rectangle 5"/>
          <p:cNvSpPr>
            <a:spLocks noGrp="1" noChangeArrowheads="1"/>
          </p:cNvSpPr>
          <p:nvPr>
            <p:ph type="ftr" sz="quarter" idx="11"/>
          </p:nvPr>
        </p:nvSpPr>
        <p:spPr>
          <a:xfrm>
            <a:off x="2629403" y="6245225"/>
            <a:ext cx="3885191" cy="476250"/>
          </a:xfrm>
          <a:ln/>
        </p:spPr>
        <p:txBody>
          <a:bodyPr/>
          <a:lstStyle>
            <a:lvl1pPr>
              <a:defRPr/>
            </a:lvl1pPr>
          </a:lstStyle>
          <a:p>
            <a:pPr>
              <a:defRPr/>
            </a:pPr>
            <a:r>
              <a:rPr lang="en-US"/>
              <a:t>Microsoft Official Academic Course, Microsoft Access 2013</a:t>
            </a:r>
            <a:endParaRPr lang="en-US" dirty="0"/>
          </a:p>
        </p:txBody>
      </p:sp>
      <p:sp>
        <p:nvSpPr>
          <p:cNvPr id="6" name="Rectangle 6"/>
          <p:cNvSpPr>
            <a:spLocks noGrp="1" noChangeArrowheads="1"/>
          </p:cNvSpPr>
          <p:nvPr>
            <p:ph type="sldNum" sz="quarter" idx="12"/>
          </p:nvPr>
        </p:nvSpPr>
        <p:spPr>
          <a:xfrm>
            <a:off x="6553200" y="6245225"/>
            <a:ext cx="2133600" cy="476250"/>
          </a:xfrm>
          <a:ln/>
        </p:spPr>
        <p:txBody>
          <a:bodyPr/>
          <a:lstStyle>
            <a:lvl1pPr>
              <a:defRPr/>
            </a:lvl1pPr>
          </a:lstStyle>
          <a:p>
            <a:pPr>
              <a:defRPr/>
            </a:pPr>
            <a:fld id="{3227066C-25CD-4A3B-B69F-B91E783C25B3}" type="slidenum">
              <a:rPr lang="en-US"/>
              <a:pPr>
                <a:defRPr/>
              </a:pPr>
              <a:t>37</a:t>
            </a:fld>
            <a:endParaRPr lang="en-US"/>
          </a:p>
        </p:txBody>
      </p:sp>
      <p:pic>
        <p:nvPicPr>
          <p:cNvPr id="7" name="Picture 6" descr="0828.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9200" y="2971800"/>
            <a:ext cx="7247467" cy="1298164"/>
          </a:xfrm>
          <a:prstGeom prst="rect">
            <a:avLst/>
          </a:prstGeom>
        </p:spPr>
      </p:pic>
    </p:spTree>
    <p:extLst>
      <p:ext uri="{BB962C8B-B14F-4D97-AF65-F5344CB8AC3E}">
        <p14:creationId xmlns:p14="http://schemas.microsoft.com/office/powerpoint/2010/main" val="262582752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cs-CZ">
                <a:solidFill>
                  <a:srgbClr val="BA141A"/>
                </a:solidFill>
                <a:latin typeface="Segoe"/>
                <a:ea typeface="ＭＳ ゴシック"/>
              </a:rPr>
              <a:t>Step by Step: Use the Control Wizard to Add Button Controls</a:t>
            </a:r>
            <a:endParaRPr lang="en-US"/>
          </a:p>
        </p:txBody>
      </p:sp>
      <p:sp>
        <p:nvSpPr>
          <p:cNvPr id="3" name="Content Placeholder 2"/>
          <p:cNvSpPr>
            <a:spLocks noGrp="1"/>
          </p:cNvSpPr>
          <p:nvPr>
            <p:ph idx="1"/>
          </p:nvPr>
        </p:nvSpPr>
        <p:spPr>
          <a:xfrm>
            <a:off x="457200" y="1524000"/>
            <a:ext cx="3733800" cy="4953000"/>
          </a:xfrm>
        </p:spPr>
        <p:txBody>
          <a:bodyPr/>
          <a:lstStyle/>
          <a:p>
            <a:r>
              <a:rPr lang="cs-CZ">
                <a:solidFill>
                  <a:srgbClr val="000000"/>
                </a:solidFill>
                <a:latin typeface="Segoe"/>
                <a:ea typeface="ＭＳ ゴシック"/>
              </a:rPr>
              <a:t>The Microsoft Visual Basic for Applications window appears, as shown at right. If you’re fluent in Visual Basic for Applications (VBA), you can use this window to add VBA code to customize the function of this control.</a:t>
            </a:r>
            <a:endParaRPr lang="en-US"/>
          </a:p>
        </p:txBody>
      </p:sp>
      <p:sp>
        <p:nvSpPr>
          <p:cNvPr id="4" name="Date Placeholder 3"/>
          <p:cNvSpPr>
            <a:spLocks noGrp="1"/>
          </p:cNvSpPr>
          <p:nvPr>
            <p:ph type="dt" sz="half" idx="10"/>
          </p:nvPr>
        </p:nvSpPr>
        <p:spPr/>
        <p:txBody>
          <a:bodyPr/>
          <a:lstStyle/>
          <a:p>
            <a:pPr>
              <a:defRPr/>
            </a:pPr>
            <a:r>
              <a:rPr lang="en-US"/>
              <a:t>© 2014, John Wiley &amp; Sons, Inc.</a:t>
            </a:r>
            <a:endParaRPr lang="en-US" dirty="0"/>
          </a:p>
        </p:txBody>
      </p:sp>
      <p:sp>
        <p:nvSpPr>
          <p:cNvPr id="5" name="Footer Placeholder 4"/>
          <p:cNvSpPr>
            <a:spLocks noGrp="1"/>
          </p:cNvSpPr>
          <p:nvPr>
            <p:ph type="ftr" sz="quarter" idx="11"/>
          </p:nvPr>
        </p:nvSpPr>
        <p:spPr/>
        <p:txBody>
          <a:bodyPr/>
          <a:lstStyle/>
          <a:p>
            <a:pPr>
              <a:defRPr/>
            </a:pPr>
            <a:r>
              <a:rPr lang="en-US" dirty="0"/>
              <a:t>Microsoft Official Academic Course, Microsoft Access 2013</a:t>
            </a:r>
          </a:p>
        </p:txBody>
      </p:sp>
      <p:sp>
        <p:nvSpPr>
          <p:cNvPr id="6" name="Slide Number Placeholder 5"/>
          <p:cNvSpPr>
            <a:spLocks noGrp="1"/>
          </p:cNvSpPr>
          <p:nvPr>
            <p:ph type="sldNum" sz="quarter" idx="12"/>
          </p:nvPr>
        </p:nvSpPr>
        <p:spPr/>
        <p:txBody>
          <a:bodyPr/>
          <a:lstStyle/>
          <a:p>
            <a:pPr>
              <a:defRPr/>
            </a:pPr>
            <a:fld id="{4453F413-A379-4AA4-A6AE-7C7FDF82C384}" type="slidenum">
              <a:rPr lang="en-US" smtClean="0"/>
              <a:pPr>
                <a:defRPr/>
              </a:pPr>
              <a:t>38</a:t>
            </a:fld>
            <a:endParaRPr lang="en-US" dirty="0"/>
          </a:p>
        </p:txBody>
      </p:sp>
      <p:pic>
        <p:nvPicPr>
          <p:cNvPr id="7" name="Picture 6" descr="0829.png"/>
          <p:cNvPicPr>
            <a:picLocks noChangeAspect="1"/>
          </p:cNvPicPr>
          <p:nvPr/>
        </p:nvPicPr>
        <p:blipFill rotWithShape="1">
          <a:blip r:embed="rId2">
            <a:extLst>
              <a:ext uri="{28A0092B-C50C-407E-A947-70E740481C1C}">
                <a14:useLocalDpi xmlns:a14="http://schemas.microsoft.com/office/drawing/2010/main" val="0"/>
              </a:ext>
            </a:extLst>
          </a:blip>
          <a:srcRect r="46667"/>
          <a:stretch/>
        </p:blipFill>
        <p:spPr>
          <a:xfrm>
            <a:off x="4242926" y="1524000"/>
            <a:ext cx="4291474" cy="4351867"/>
          </a:xfrm>
          <a:prstGeom prst="rect">
            <a:avLst/>
          </a:prstGeom>
        </p:spPr>
      </p:pic>
    </p:spTree>
    <p:extLst>
      <p:ext uri="{BB962C8B-B14F-4D97-AF65-F5344CB8AC3E}">
        <p14:creationId xmlns:p14="http://schemas.microsoft.com/office/powerpoint/2010/main" val="377875457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cs-CZ" b="0" i="0" u="none" strike="noStrike" baseline="0">
                <a:solidFill>
                  <a:srgbClr val="BA141A"/>
                </a:solidFill>
                <a:latin typeface="Segoe"/>
                <a:ea typeface="ＭＳ ゴシック"/>
              </a:rPr>
              <a:t>Step by Step: Use the Control Wizard to Add Button Controls</a:t>
            </a:r>
          </a:p>
        </p:txBody>
      </p:sp>
      <p:sp>
        <p:nvSpPr>
          <p:cNvPr id="3" name="Text Placeholder 2"/>
          <p:cNvSpPr>
            <a:spLocks noGrp="1"/>
          </p:cNvSpPr>
          <p:nvPr>
            <p:ph type="body" idx="1"/>
          </p:nvPr>
        </p:nvSpPr>
        <p:spPr/>
        <p:txBody>
          <a:bodyPr/>
          <a:lstStyle/>
          <a:p>
            <a:pPr lvl="1" rtl="0">
              <a:buFont typeface="+mj-lt"/>
              <a:buAutoNum type="arabicPeriod" startAt="13"/>
            </a:pPr>
            <a:r>
              <a:rPr lang="cs-CZ" b="0" i="0" u="none" strike="noStrike" baseline="0">
                <a:solidFill>
                  <a:srgbClr val="000000"/>
                </a:solidFill>
                <a:latin typeface="Segoe"/>
                <a:ea typeface="ＭＳ ゴシック"/>
              </a:rPr>
              <a:t>Click the </a:t>
            </a:r>
            <a:r>
              <a:rPr lang="cs-CZ" b="1" i="0" u="none" strike="noStrike" baseline="0">
                <a:solidFill>
                  <a:srgbClr val="000000"/>
                </a:solidFill>
                <a:latin typeface="Segoe"/>
                <a:ea typeface="ＭＳ ゴシック"/>
              </a:rPr>
              <a:t>Close </a:t>
            </a:r>
            <a:r>
              <a:rPr lang="cs-CZ" b="0" i="0" u="none" strike="noStrike" baseline="0">
                <a:solidFill>
                  <a:srgbClr val="000000"/>
                </a:solidFill>
                <a:latin typeface="Segoe"/>
                <a:ea typeface="ＭＳ ゴシック"/>
              </a:rPr>
              <a:t>button on the Visual Basic for Applications window to return to Access.</a:t>
            </a:r>
          </a:p>
          <a:p>
            <a:pPr lvl="1" rtl="0">
              <a:buAutoNum type="arabicPeriod" startAt="13"/>
            </a:pPr>
            <a:r>
              <a:rPr lang="cs-CZ" b="0" i="0" u="none" strike="noStrike" baseline="0">
                <a:solidFill>
                  <a:srgbClr val="000000"/>
                </a:solidFill>
                <a:latin typeface="Segoe"/>
                <a:ea typeface="ＭＳ ゴシック"/>
              </a:rPr>
              <a:t>Switch to Form view and click the newly created </a:t>
            </a:r>
            <a:r>
              <a:rPr lang="cs-CZ" b="1" i="0" u="none" strike="noStrike" baseline="0">
                <a:solidFill>
                  <a:srgbClr val="000000"/>
                </a:solidFill>
                <a:latin typeface="Segoe"/>
                <a:ea typeface="ＭＳ ゴシック"/>
              </a:rPr>
              <a:t>Close Form </a:t>
            </a:r>
            <a:r>
              <a:rPr lang="cs-CZ" b="0" i="0" u="none" strike="noStrike" baseline="0">
                <a:solidFill>
                  <a:srgbClr val="000000"/>
                </a:solidFill>
                <a:latin typeface="Segoe"/>
                <a:ea typeface="ＭＳ ゴシック"/>
              </a:rPr>
              <a:t>button to close the form. If a dialog box appears asking you if you want to </a:t>
            </a:r>
            <a:r>
              <a:rPr lang="cs-CZ" b="1" i="0" u="none" strike="noStrike" baseline="0">
                <a:solidFill>
                  <a:srgbClr val="000000"/>
                </a:solidFill>
                <a:latin typeface="Segoe"/>
                <a:ea typeface="ＭＳ ゴシック"/>
              </a:rPr>
              <a:t>SAVE </a:t>
            </a:r>
            <a:r>
              <a:rPr lang="cs-CZ" b="0" i="0" u="none" strike="noStrike" baseline="0">
                <a:solidFill>
                  <a:srgbClr val="000000"/>
                </a:solidFill>
                <a:latin typeface="Segoe"/>
                <a:ea typeface="ＭＳ ゴシック"/>
              </a:rPr>
              <a:t>the changes to the form, click </a:t>
            </a:r>
            <a:r>
              <a:rPr lang="cs-CZ" b="1" i="0" u="none" strike="noStrike" baseline="0">
                <a:solidFill>
                  <a:srgbClr val="000000"/>
                </a:solidFill>
                <a:latin typeface="Segoe"/>
                <a:ea typeface="ＭＳ ゴシック"/>
              </a:rPr>
              <a:t>Yes</a:t>
            </a:r>
            <a:r>
              <a:rPr lang="cs-CZ" b="0" i="0" u="none" strike="noStrike" baseline="0">
                <a:solidFill>
                  <a:srgbClr val="000000"/>
                </a:solidFill>
                <a:latin typeface="Times New Roman"/>
                <a:ea typeface="ＭＳ ゴシック"/>
              </a:rPr>
              <a:t>.</a:t>
            </a:r>
          </a:p>
          <a:p>
            <a:pPr lvl="0" rtl="0"/>
            <a:r>
              <a:rPr lang="cs-CZ" b="1" i="0" u="none" strike="noStrike" baseline="0">
                <a:solidFill>
                  <a:srgbClr val="000000"/>
                </a:solidFill>
                <a:latin typeface="Segoe"/>
                <a:ea typeface="ＭＳ ゴシック"/>
              </a:rPr>
              <a:t>PAUSE. LEAVE </a:t>
            </a:r>
            <a:r>
              <a:rPr lang="cs-CZ" b="0" i="0" u="none" strike="noStrike" baseline="0">
                <a:solidFill>
                  <a:srgbClr val="000000"/>
                </a:solidFill>
                <a:latin typeface="Segoe"/>
                <a:ea typeface="ＭＳ ゴシック"/>
              </a:rPr>
              <a:t>the database open to use in the next exercise.</a:t>
            </a:r>
          </a:p>
        </p:txBody>
      </p:sp>
      <p:sp>
        <p:nvSpPr>
          <p:cNvPr id="4" name="Rectangle 4"/>
          <p:cNvSpPr>
            <a:spLocks noGrp="1" noChangeArrowheads="1"/>
          </p:cNvSpPr>
          <p:nvPr>
            <p:ph type="dt" sz="half" idx="10"/>
          </p:nvPr>
        </p:nvSpPr>
        <p:spPr>
          <a:xfrm>
            <a:off x="457200" y="6245225"/>
            <a:ext cx="2133600" cy="476250"/>
          </a:xfrm>
          <a:ln/>
        </p:spPr>
        <p:txBody>
          <a:bodyPr/>
          <a:lstStyle>
            <a:lvl1pPr>
              <a:defRPr/>
            </a:lvl1pPr>
          </a:lstStyle>
          <a:p>
            <a:pPr>
              <a:defRPr/>
            </a:pPr>
            <a:r>
              <a:rPr lang="en-US"/>
              <a:t>© 2014, John Wiley &amp; Sons, Inc.</a:t>
            </a:r>
          </a:p>
        </p:txBody>
      </p:sp>
      <p:sp>
        <p:nvSpPr>
          <p:cNvPr id="5" name="Rectangle 5"/>
          <p:cNvSpPr>
            <a:spLocks noGrp="1" noChangeArrowheads="1"/>
          </p:cNvSpPr>
          <p:nvPr>
            <p:ph type="ftr" sz="quarter" idx="11"/>
          </p:nvPr>
        </p:nvSpPr>
        <p:spPr>
          <a:xfrm>
            <a:off x="2629403" y="6245225"/>
            <a:ext cx="3885191" cy="476250"/>
          </a:xfrm>
          <a:ln/>
        </p:spPr>
        <p:txBody>
          <a:bodyPr/>
          <a:lstStyle>
            <a:lvl1pPr>
              <a:defRPr/>
            </a:lvl1pPr>
          </a:lstStyle>
          <a:p>
            <a:pPr>
              <a:defRPr/>
            </a:pPr>
            <a:r>
              <a:rPr lang="en-US"/>
              <a:t>Microsoft Official Academic Course, Microsoft Access 2013</a:t>
            </a:r>
            <a:endParaRPr lang="en-US" dirty="0"/>
          </a:p>
        </p:txBody>
      </p:sp>
      <p:sp>
        <p:nvSpPr>
          <p:cNvPr id="6" name="Rectangle 6"/>
          <p:cNvSpPr>
            <a:spLocks noGrp="1" noChangeArrowheads="1"/>
          </p:cNvSpPr>
          <p:nvPr>
            <p:ph type="sldNum" sz="quarter" idx="12"/>
          </p:nvPr>
        </p:nvSpPr>
        <p:spPr>
          <a:xfrm>
            <a:off x="6553200" y="6245225"/>
            <a:ext cx="2133600" cy="476250"/>
          </a:xfrm>
          <a:ln/>
        </p:spPr>
        <p:txBody>
          <a:bodyPr/>
          <a:lstStyle>
            <a:lvl1pPr>
              <a:defRPr/>
            </a:lvl1pPr>
          </a:lstStyle>
          <a:p>
            <a:pPr>
              <a:defRPr/>
            </a:pPr>
            <a:fld id="{3227066C-25CD-4A3B-B69F-B91E783C25B3}" type="slidenum">
              <a:rPr lang="en-US"/>
              <a:pPr>
                <a:defRPr/>
              </a:pPr>
              <a:t>39</a:t>
            </a:fld>
            <a:endParaRPr lang="en-US"/>
          </a:p>
        </p:txBody>
      </p:sp>
    </p:spTree>
    <p:extLst>
      <p:ext uri="{BB962C8B-B14F-4D97-AF65-F5344CB8AC3E}">
        <p14:creationId xmlns:p14="http://schemas.microsoft.com/office/powerpoint/2010/main" val="41860136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a:solidFill>
                  <a:srgbClr val="BA141A"/>
                </a:solidFill>
                <a:latin typeface="Segoe"/>
                <a:ea typeface="ＭＳ ゴシック"/>
              </a:rPr>
              <a:t>Step by Step: Add Unbound Controls</a:t>
            </a:r>
          </a:p>
        </p:txBody>
      </p:sp>
      <p:sp>
        <p:nvSpPr>
          <p:cNvPr id="3" name="Text Placeholder 2"/>
          <p:cNvSpPr>
            <a:spLocks noGrp="1"/>
          </p:cNvSpPr>
          <p:nvPr>
            <p:ph type="body" idx="1"/>
          </p:nvPr>
        </p:nvSpPr>
        <p:spPr/>
        <p:txBody>
          <a:bodyPr/>
          <a:lstStyle/>
          <a:p>
            <a:pPr lvl="1" rtl="0">
              <a:buFont typeface="+mj-lt"/>
              <a:buAutoNum type="arabicPeriod" startAt="6"/>
            </a:pPr>
            <a:r>
              <a:rPr lang="en-US" b="0" i="0" u="none" strike="noStrike" baseline="0">
                <a:solidFill>
                  <a:srgbClr val="000000"/>
                </a:solidFill>
                <a:latin typeface="Segoe"/>
                <a:ea typeface="ＭＳ ゴシック"/>
              </a:rPr>
              <a:t>Navigate to the data files for this lesson and select </a:t>
            </a:r>
            <a:r>
              <a:rPr lang="en-US" b="1" i="1" u="none" strike="noStrike" baseline="0">
                <a:solidFill>
                  <a:srgbClr val="000000"/>
                </a:solidFill>
                <a:latin typeface="Segoe"/>
                <a:ea typeface="ＭＳ ゴシック"/>
              </a:rPr>
              <a:t>Toys.jpg</a:t>
            </a:r>
            <a:r>
              <a:rPr lang="en-US" b="0" i="1" u="none" strike="noStrike" baseline="0">
                <a:solidFill>
                  <a:srgbClr val="000000"/>
                </a:solidFill>
                <a:latin typeface="Segoe"/>
                <a:ea typeface="ＭＳ ゴシック"/>
              </a:rPr>
              <a:t>. </a:t>
            </a:r>
            <a:r>
              <a:rPr lang="en-US" b="0" i="0" u="none" strike="noStrike" baseline="0">
                <a:solidFill>
                  <a:srgbClr val="000000"/>
                </a:solidFill>
                <a:latin typeface="Segoe"/>
                <a:ea typeface="ＭＳ ゴシック"/>
              </a:rPr>
              <a:t>Click </a:t>
            </a:r>
            <a:r>
              <a:rPr lang="en-US" b="1" i="0" u="none" strike="noStrike" baseline="0">
                <a:solidFill>
                  <a:srgbClr val="000000"/>
                </a:solidFill>
                <a:latin typeface="Segoe"/>
                <a:ea typeface="ＭＳ ゴシック"/>
              </a:rPr>
              <a:t>OK</a:t>
            </a:r>
            <a:r>
              <a:rPr lang="en-US" b="0" i="0" u="none" strike="noStrike" baseline="0">
                <a:solidFill>
                  <a:srgbClr val="000000"/>
                </a:solidFill>
                <a:latin typeface="Segoe"/>
                <a:ea typeface="ＭＳ ゴシック"/>
              </a:rPr>
              <a:t>. The picture is inserted in the Report Header section.</a:t>
            </a:r>
          </a:p>
          <a:p>
            <a:pPr lvl="1" rtl="0">
              <a:buAutoNum type="arabicPeriod" startAt="6"/>
            </a:pPr>
            <a:r>
              <a:rPr lang="en-US" b="0" i="0" u="none" strike="noStrike" baseline="0">
                <a:solidFill>
                  <a:srgbClr val="000000"/>
                </a:solidFill>
                <a:latin typeface="Segoe"/>
                <a:ea typeface="ＭＳ ゴシック"/>
              </a:rPr>
              <a:t>On the DESIGN tab, in the Header/Footer group, click the </a:t>
            </a:r>
            <a:r>
              <a:rPr lang="en-US" b="1" i="0" u="none" strike="noStrike" baseline="0">
                <a:solidFill>
                  <a:srgbClr val="000000"/>
                </a:solidFill>
                <a:latin typeface="Segoe"/>
                <a:ea typeface="ＭＳ ゴシック"/>
              </a:rPr>
              <a:t>Title </a:t>
            </a:r>
            <a:r>
              <a:rPr lang="en-US" b="0" i="0" u="none" strike="noStrike" baseline="0">
                <a:solidFill>
                  <a:srgbClr val="000000"/>
                </a:solidFill>
                <a:latin typeface="Segoe"/>
                <a:ea typeface="ＭＳ ゴシック"/>
              </a:rPr>
              <a:t>button. The title control with the title Toy Summary is inserted in the Report Header section. The text in the title is selected.</a:t>
            </a:r>
          </a:p>
          <a:p>
            <a:pPr lvl="1" rtl="0">
              <a:buAutoNum type="arabicPeriod" startAt="6"/>
            </a:pPr>
            <a:r>
              <a:rPr lang="en-US" b="0" i="0" u="none" strike="noStrike" baseline="0">
                <a:solidFill>
                  <a:srgbClr val="000000"/>
                </a:solidFill>
                <a:latin typeface="Segoe"/>
                <a:ea typeface="ＭＳ ゴシック"/>
              </a:rPr>
              <a:t>Key </a:t>
            </a:r>
            <a:r>
              <a:rPr lang="en-US" b="1" i="0" u="none" strike="noStrike" baseline="0">
                <a:solidFill>
                  <a:srgbClr val="000000"/>
                </a:solidFill>
                <a:latin typeface="Segoe"/>
                <a:ea typeface="ＭＳ ゴシック"/>
              </a:rPr>
              <a:t>Inventory Summary by Toy</a:t>
            </a:r>
            <a:r>
              <a:rPr lang="en-US" b="0" i="0" u="none" strike="noStrike" baseline="0">
                <a:solidFill>
                  <a:srgbClr val="000000"/>
                </a:solidFill>
                <a:latin typeface="Segoe"/>
                <a:ea typeface="ＭＳ ゴシック"/>
              </a:rPr>
              <a:t> and [press the Enter key].</a:t>
            </a:r>
          </a:p>
        </p:txBody>
      </p:sp>
      <p:sp>
        <p:nvSpPr>
          <p:cNvPr id="4" name="Rectangle 4"/>
          <p:cNvSpPr>
            <a:spLocks noGrp="1" noChangeArrowheads="1"/>
          </p:cNvSpPr>
          <p:nvPr>
            <p:ph type="dt" sz="half" idx="10"/>
          </p:nvPr>
        </p:nvSpPr>
        <p:spPr>
          <a:xfrm>
            <a:off x="457200" y="6245225"/>
            <a:ext cx="2133600" cy="476250"/>
          </a:xfrm>
          <a:ln/>
        </p:spPr>
        <p:txBody>
          <a:bodyPr/>
          <a:lstStyle>
            <a:lvl1pPr>
              <a:defRPr/>
            </a:lvl1pPr>
          </a:lstStyle>
          <a:p>
            <a:pPr>
              <a:defRPr/>
            </a:pPr>
            <a:r>
              <a:rPr lang="en-US"/>
              <a:t>© 2014, John Wiley &amp; Sons, Inc.</a:t>
            </a:r>
          </a:p>
        </p:txBody>
      </p:sp>
      <p:sp>
        <p:nvSpPr>
          <p:cNvPr id="5" name="Rectangle 5"/>
          <p:cNvSpPr>
            <a:spLocks noGrp="1" noChangeArrowheads="1"/>
          </p:cNvSpPr>
          <p:nvPr>
            <p:ph type="ftr" sz="quarter" idx="11"/>
          </p:nvPr>
        </p:nvSpPr>
        <p:spPr>
          <a:xfrm>
            <a:off x="2629403" y="6245225"/>
            <a:ext cx="3885191" cy="476250"/>
          </a:xfrm>
          <a:ln/>
        </p:spPr>
        <p:txBody>
          <a:bodyPr/>
          <a:lstStyle>
            <a:lvl1pPr>
              <a:defRPr/>
            </a:lvl1pPr>
          </a:lstStyle>
          <a:p>
            <a:pPr>
              <a:defRPr/>
            </a:pPr>
            <a:r>
              <a:rPr lang="en-US"/>
              <a:t>Microsoft Official Academic Course, Microsoft Access 2013</a:t>
            </a:r>
            <a:endParaRPr lang="en-US" dirty="0"/>
          </a:p>
        </p:txBody>
      </p:sp>
      <p:sp>
        <p:nvSpPr>
          <p:cNvPr id="6" name="Rectangle 6"/>
          <p:cNvSpPr>
            <a:spLocks noGrp="1" noChangeArrowheads="1"/>
          </p:cNvSpPr>
          <p:nvPr>
            <p:ph type="sldNum" sz="quarter" idx="12"/>
          </p:nvPr>
        </p:nvSpPr>
        <p:spPr>
          <a:xfrm>
            <a:off x="6553200" y="6245225"/>
            <a:ext cx="2133600" cy="476250"/>
          </a:xfrm>
          <a:ln/>
        </p:spPr>
        <p:txBody>
          <a:bodyPr/>
          <a:lstStyle>
            <a:lvl1pPr>
              <a:defRPr/>
            </a:lvl1pPr>
          </a:lstStyle>
          <a:p>
            <a:pPr>
              <a:defRPr/>
            </a:pPr>
            <a:fld id="{3227066C-25CD-4A3B-B69F-B91E783C25B3}" type="slidenum">
              <a:rPr lang="en-US"/>
              <a:pPr>
                <a:defRPr/>
              </a:pPr>
              <a:t>4</a:t>
            </a:fld>
            <a:endParaRPr lang="en-US"/>
          </a:p>
        </p:txBody>
      </p:sp>
    </p:spTree>
    <p:extLst>
      <p:ext uri="{BB962C8B-B14F-4D97-AF65-F5344CB8AC3E}">
        <p14:creationId xmlns:p14="http://schemas.microsoft.com/office/powerpoint/2010/main" val="153342166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cs-CZ" b="0" i="0" u="none" strike="noStrike" baseline="0">
                <a:solidFill>
                  <a:srgbClr val="BA141A"/>
                </a:solidFill>
                <a:latin typeface="Segoe"/>
                <a:ea typeface="ＭＳ ゴシック"/>
              </a:rPr>
              <a:t>Step by Step: Define Control Tab Order</a:t>
            </a:r>
          </a:p>
        </p:txBody>
      </p:sp>
      <p:sp>
        <p:nvSpPr>
          <p:cNvPr id="3" name="Text Placeholder 2"/>
          <p:cNvSpPr>
            <a:spLocks noGrp="1"/>
          </p:cNvSpPr>
          <p:nvPr>
            <p:ph type="body" idx="1"/>
          </p:nvPr>
        </p:nvSpPr>
        <p:spPr/>
        <p:txBody>
          <a:bodyPr/>
          <a:lstStyle/>
          <a:p>
            <a:pPr lvl="0" rtl="0"/>
            <a:r>
              <a:rPr lang="cs-CZ" b="1" i="0" u="none" strike="noStrike" baseline="0">
                <a:solidFill>
                  <a:srgbClr val="000000"/>
                </a:solidFill>
                <a:latin typeface="Segoe"/>
                <a:ea typeface="ＭＳ ゴシック"/>
              </a:rPr>
              <a:t>USE </a:t>
            </a:r>
            <a:r>
              <a:rPr lang="cs-CZ" b="0" i="0" u="none" strike="noStrike" baseline="0">
                <a:solidFill>
                  <a:srgbClr val="000000"/>
                </a:solidFill>
                <a:latin typeface="Segoe"/>
                <a:ea typeface="ＭＳ ゴシック"/>
              </a:rPr>
              <a:t>the database you used in the previous exercise.</a:t>
            </a:r>
          </a:p>
          <a:p>
            <a:pPr lvl="1" rtl="0"/>
            <a:r>
              <a:rPr lang="cs-CZ" b="0" i="0" u="none" strike="noStrike" baseline="0">
                <a:solidFill>
                  <a:srgbClr val="000000"/>
                </a:solidFill>
                <a:latin typeface="Segoe"/>
                <a:ea typeface="ＭＳ ゴシック"/>
              </a:rPr>
              <a:t>Open the </a:t>
            </a:r>
            <a:r>
              <a:rPr lang="cs-CZ" b="1" i="0" u="none" strike="noStrike" baseline="0">
                <a:solidFill>
                  <a:srgbClr val="000000"/>
                </a:solidFill>
                <a:latin typeface="Segoe"/>
                <a:ea typeface="ＭＳ ゴシック"/>
              </a:rPr>
              <a:t>Inventory </a:t>
            </a:r>
            <a:r>
              <a:rPr lang="cs-CZ" b="0" i="0" u="none" strike="noStrike" baseline="0">
                <a:solidFill>
                  <a:srgbClr val="000000"/>
                </a:solidFill>
                <a:latin typeface="Segoe"/>
                <a:ea typeface="ＭＳ ゴシック"/>
              </a:rPr>
              <a:t>form in Form view.</a:t>
            </a:r>
          </a:p>
          <a:p>
            <a:pPr lvl="1" rtl="0"/>
            <a:r>
              <a:rPr lang="cs-CZ" b="0" i="0" u="none" strike="noStrike" baseline="0">
                <a:solidFill>
                  <a:srgbClr val="000000"/>
                </a:solidFill>
                <a:latin typeface="Segoe"/>
                <a:ea typeface="ＭＳ ゴシック"/>
              </a:rPr>
              <a:t>[Press the </a:t>
            </a:r>
            <a:r>
              <a:rPr lang="cs-CZ" b="1" i="0" u="none" strike="noStrike" baseline="0">
                <a:solidFill>
                  <a:srgbClr val="000000"/>
                </a:solidFill>
                <a:latin typeface="Segoe"/>
                <a:ea typeface="ＭＳ ゴシック"/>
              </a:rPr>
              <a:t>Tab </a:t>
            </a:r>
            <a:r>
              <a:rPr lang="cs-CZ" b="0" i="0" u="none" strike="noStrike" baseline="0">
                <a:solidFill>
                  <a:srgbClr val="000000"/>
                </a:solidFill>
                <a:latin typeface="Segoe"/>
                <a:ea typeface="ＭＳ ゴシック"/>
              </a:rPr>
              <a:t>key] several times to see the order in which the controls are selected each time you press it. Notice that the tab order begins with the Description field, then moves to the In Stock field, the Price field, the In Production field, and the Close Form button. The tab order then continues to the next record in sequence and through the same fields as before.</a:t>
            </a:r>
          </a:p>
          <a:p>
            <a:pPr lvl="1" rtl="0"/>
            <a:r>
              <a:rPr lang="cs-CZ" b="0" i="0" u="none" strike="noStrike" baseline="0">
                <a:solidFill>
                  <a:srgbClr val="000000"/>
                </a:solidFill>
                <a:latin typeface="Segoe"/>
                <a:ea typeface="ＭＳ ゴシック"/>
              </a:rPr>
              <a:t>Switch to Design view.</a:t>
            </a:r>
            <a:endParaRPr lang="cs-CZ" b="0" i="0" u="none" strike="noStrike" baseline="0">
              <a:solidFill>
                <a:srgbClr val="000000"/>
              </a:solidFill>
              <a:latin typeface="Univers-Light"/>
              <a:ea typeface="Univers-Light"/>
            </a:endParaRPr>
          </a:p>
        </p:txBody>
      </p:sp>
      <p:sp>
        <p:nvSpPr>
          <p:cNvPr id="4" name="Rectangle 4"/>
          <p:cNvSpPr>
            <a:spLocks noGrp="1" noChangeArrowheads="1"/>
          </p:cNvSpPr>
          <p:nvPr>
            <p:ph type="dt" sz="half" idx="10"/>
          </p:nvPr>
        </p:nvSpPr>
        <p:spPr>
          <a:xfrm>
            <a:off x="457200" y="6245225"/>
            <a:ext cx="2133600" cy="476250"/>
          </a:xfrm>
          <a:ln/>
        </p:spPr>
        <p:txBody>
          <a:bodyPr/>
          <a:lstStyle>
            <a:lvl1pPr>
              <a:defRPr/>
            </a:lvl1pPr>
          </a:lstStyle>
          <a:p>
            <a:pPr>
              <a:defRPr/>
            </a:pPr>
            <a:r>
              <a:rPr lang="en-US"/>
              <a:t>© 2014, John Wiley &amp; Sons, Inc.</a:t>
            </a:r>
          </a:p>
        </p:txBody>
      </p:sp>
      <p:sp>
        <p:nvSpPr>
          <p:cNvPr id="5" name="Rectangle 5"/>
          <p:cNvSpPr>
            <a:spLocks noGrp="1" noChangeArrowheads="1"/>
          </p:cNvSpPr>
          <p:nvPr>
            <p:ph type="ftr" sz="quarter" idx="11"/>
          </p:nvPr>
        </p:nvSpPr>
        <p:spPr>
          <a:xfrm>
            <a:off x="2629403" y="6245225"/>
            <a:ext cx="3885191" cy="476250"/>
          </a:xfrm>
          <a:ln/>
        </p:spPr>
        <p:txBody>
          <a:bodyPr/>
          <a:lstStyle>
            <a:lvl1pPr>
              <a:defRPr/>
            </a:lvl1pPr>
          </a:lstStyle>
          <a:p>
            <a:pPr>
              <a:defRPr/>
            </a:pPr>
            <a:r>
              <a:rPr lang="en-US"/>
              <a:t>Microsoft Official Academic Course, Microsoft Access 2013</a:t>
            </a:r>
            <a:endParaRPr lang="en-US" dirty="0"/>
          </a:p>
        </p:txBody>
      </p:sp>
      <p:sp>
        <p:nvSpPr>
          <p:cNvPr id="6" name="Rectangle 6"/>
          <p:cNvSpPr>
            <a:spLocks noGrp="1" noChangeArrowheads="1"/>
          </p:cNvSpPr>
          <p:nvPr>
            <p:ph type="sldNum" sz="quarter" idx="12"/>
          </p:nvPr>
        </p:nvSpPr>
        <p:spPr>
          <a:xfrm>
            <a:off x="6553200" y="6245225"/>
            <a:ext cx="2133600" cy="476250"/>
          </a:xfrm>
          <a:ln/>
        </p:spPr>
        <p:txBody>
          <a:bodyPr/>
          <a:lstStyle>
            <a:lvl1pPr>
              <a:defRPr/>
            </a:lvl1pPr>
          </a:lstStyle>
          <a:p>
            <a:pPr>
              <a:defRPr/>
            </a:pPr>
            <a:fld id="{3227066C-25CD-4A3B-B69F-B91E783C25B3}" type="slidenum">
              <a:rPr lang="en-US"/>
              <a:pPr>
                <a:defRPr/>
              </a:pPr>
              <a:t>40</a:t>
            </a:fld>
            <a:endParaRPr lang="en-US"/>
          </a:p>
        </p:txBody>
      </p:sp>
    </p:spTree>
    <p:extLst>
      <p:ext uri="{BB962C8B-B14F-4D97-AF65-F5344CB8AC3E}">
        <p14:creationId xmlns:p14="http://schemas.microsoft.com/office/powerpoint/2010/main" val="78816123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cs-CZ" b="0" i="0" u="none" strike="noStrike" baseline="0">
                <a:solidFill>
                  <a:srgbClr val="BA141A"/>
                </a:solidFill>
                <a:latin typeface="Segoe"/>
                <a:ea typeface="ＭＳ ゴシック"/>
              </a:rPr>
              <a:t>Step by Step: Define Control Tab Order</a:t>
            </a:r>
          </a:p>
        </p:txBody>
      </p:sp>
      <p:sp>
        <p:nvSpPr>
          <p:cNvPr id="3" name="Text Placeholder 2"/>
          <p:cNvSpPr>
            <a:spLocks noGrp="1"/>
          </p:cNvSpPr>
          <p:nvPr>
            <p:ph type="body" idx="1"/>
          </p:nvPr>
        </p:nvSpPr>
        <p:spPr/>
        <p:txBody>
          <a:bodyPr/>
          <a:lstStyle/>
          <a:p>
            <a:pPr lvl="1" rtl="0">
              <a:buFont typeface="+mj-lt"/>
              <a:buAutoNum type="arabicPeriod" startAt="4"/>
            </a:pPr>
            <a:r>
              <a:rPr lang="cs-CZ" sz="2000" b="0" i="0" u="none" strike="noStrike" baseline="0">
                <a:solidFill>
                  <a:srgbClr val="000000"/>
                </a:solidFill>
                <a:latin typeface="Segoe"/>
                <a:ea typeface="ＭＳ ゴシック"/>
              </a:rPr>
              <a:t>On the DESIGN tab, in </a:t>
            </a:r>
            <a:br>
              <a:rPr lang="cs-CZ" sz="2000" b="0" i="0" u="none" strike="noStrike" baseline="0">
                <a:solidFill>
                  <a:srgbClr val="000000"/>
                </a:solidFill>
                <a:latin typeface="Segoe"/>
                <a:ea typeface="ＭＳ ゴシック"/>
              </a:rPr>
            </a:br>
            <a:r>
              <a:rPr lang="cs-CZ" sz="2000" b="0" i="0" u="none" strike="noStrike" baseline="0">
                <a:solidFill>
                  <a:srgbClr val="000000"/>
                </a:solidFill>
                <a:latin typeface="Segoe"/>
                <a:ea typeface="ＭＳ ゴシック"/>
              </a:rPr>
              <a:t>the Tools group, click the </a:t>
            </a:r>
            <a:br>
              <a:rPr lang="cs-CZ" sz="2000" b="0" i="0" u="none" strike="noStrike" baseline="0">
                <a:solidFill>
                  <a:srgbClr val="000000"/>
                </a:solidFill>
                <a:latin typeface="Segoe"/>
                <a:ea typeface="ＭＳ ゴシック"/>
              </a:rPr>
            </a:br>
            <a:r>
              <a:rPr lang="cs-CZ" sz="2000" b="1" i="0" u="none" strike="noStrike" baseline="0">
                <a:solidFill>
                  <a:srgbClr val="000000"/>
                </a:solidFill>
                <a:latin typeface="Segoe"/>
                <a:ea typeface="ＭＳ ゴシック"/>
              </a:rPr>
              <a:t>Tab Order </a:t>
            </a:r>
            <a:r>
              <a:rPr lang="cs-CZ" sz="2000" b="0" i="0" u="none" strike="noStrike" baseline="0">
                <a:solidFill>
                  <a:srgbClr val="000000"/>
                </a:solidFill>
                <a:latin typeface="Segoe"/>
                <a:ea typeface="ＭＳ ゴシック"/>
              </a:rPr>
              <a:t>button. The Tab </a:t>
            </a:r>
            <a:br>
              <a:rPr lang="cs-CZ" sz="2000" b="0" i="0" u="none" strike="noStrike" baseline="0">
                <a:solidFill>
                  <a:srgbClr val="000000"/>
                </a:solidFill>
                <a:latin typeface="Segoe"/>
                <a:ea typeface="ＭＳ ゴシック"/>
              </a:rPr>
            </a:br>
            <a:r>
              <a:rPr lang="cs-CZ" sz="2000" b="0" i="0" u="none" strike="noStrike" baseline="0">
                <a:solidFill>
                  <a:srgbClr val="000000"/>
                </a:solidFill>
                <a:latin typeface="Segoe"/>
                <a:ea typeface="ＭＳ ゴシック"/>
              </a:rPr>
              <a:t>Order dialog box appears, </a:t>
            </a:r>
            <a:br>
              <a:rPr lang="cs-CZ" sz="2000" b="0" i="0" u="none" strike="noStrike" baseline="0">
                <a:solidFill>
                  <a:srgbClr val="000000"/>
                </a:solidFill>
                <a:latin typeface="Segoe"/>
                <a:ea typeface="ＭＳ ゴシック"/>
              </a:rPr>
            </a:br>
            <a:r>
              <a:rPr lang="cs-CZ" sz="2000" b="0" i="0" u="none" strike="noStrike" baseline="0">
                <a:solidFill>
                  <a:srgbClr val="000000"/>
                </a:solidFill>
                <a:latin typeface="Segoe"/>
                <a:ea typeface="ＭＳ ゴシック"/>
              </a:rPr>
              <a:t>displaying the tab order in </a:t>
            </a:r>
            <a:br>
              <a:rPr lang="cs-CZ" sz="2000" b="0" i="0" u="none" strike="noStrike" baseline="0">
                <a:solidFill>
                  <a:srgbClr val="000000"/>
                </a:solidFill>
                <a:latin typeface="Segoe"/>
                <a:ea typeface="ＭＳ ゴシック"/>
              </a:rPr>
            </a:br>
            <a:r>
              <a:rPr lang="cs-CZ" sz="2000" b="0" i="0" u="none" strike="noStrike" baseline="0">
                <a:solidFill>
                  <a:srgbClr val="000000"/>
                </a:solidFill>
                <a:latin typeface="Segoe"/>
                <a:ea typeface="ＭＳ ゴシック"/>
              </a:rPr>
              <a:t>the Custom Order list, as </a:t>
            </a:r>
            <a:br>
              <a:rPr lang="cs-CZ" sz="2000" b="0" i="0" u="none" strike="noStrike" baseline="0">
                <a:solidFill>
                  <a:srgbClr val="000000"/>
                </a:solidFill>
                <a:latin typeface="Segoe"/>
                <a:ea typeface="ＭＳ ゴシック"/>
              </a:rPr>
            </a:br>
            <a:r>
              <a:rPr lang="cs-CZ" sz="2000" b="0" i="0" u="none" strike="noStrike" baseline="0">
                <a:solidFill>
                  <a:srgbClr val="000000"/>
                </a:solidFill>
                <a:latin typeface="Segoe"/>
                <a:ea typeface="ＭＳ ゴシック"/>
              </a:rPr>
              <a:t>shown at right. Notice the </a:t>
            </a:r>
            <a:br>
              <a:rPr lang="cs-CZ" sz="2000" b="0" i="0" u="none" strike="noStrike" baseline="0">
                <a:solidFill>
                  <a:srgbClr val="000000"/>
                </a:solidFill>
                <a:latin typeface="Segoe"/>
                <a:ea typeface="ＭＳ ゴシック"/>
              </a:rPr>
            </a:br>
            <a:r>
              <a:rPr lang="cs-CZ" sz="2000" b="0" i="0" u="none" strike="noStrike" baseline="0">
                <a:solidFill>
                  <a:srgbClr val="000000"/>
                </a:solidFill>
                <a:latin typeface="Segoe"/>
                <a:ea typeface="ＭＳ ゴシック"/>
              </a:rPr>
              <a:t>In Production combo box </a:t>
            </a:r>
            <a:br>
              <a:rPr lang="cs-CZ" sz="2000" b="0" i="0" u="none" strike="noStrike" baseline="0">
                <a:solidFill>
                  <a:srgbClr val="000000"/>
                </a:solidFill>
                <a:latin typeface="Segoe"/>
                <a:ea typeface="ＭＳ ゴシック"/>
              </a:rPr>
            </a:br>
            <a:r>
              <a:rPr lang="cs-CZ" sz="2000" b="0" i="0" u="none" strike="noStrike" baseline="0">
                <a:solidFill>
                  <a:srgbClr val="000000"/>
                </a:solidFill>
                <a:latin typeface="Segoe"/>
                <a:ea typeface="ＭＳ ゴシック"/>
              </a:rPr>
              <a:t>field is referred to as </a:t>
            </a:r>
            <a:br>
              <a:rPr lang="cs-CZ" sz="2000" b="0" i="0" u="none" strike="noStrike" baseline="0">
                <a:solidFill>
                  <a:srgbClr val="000000"/>
                </a:solidFill>
                <a:latin typeface="Segoe"/>
                <a:ea typeface="ＭＳ ゴシック"/>
              </a:rPr>
            </a:br>
            <a:r>
              <a:rPr lang="cs-CZ" sz="2000" b="0" i="0" u="none" strike="noStrike" baseline="0">
                <a:solidFill>
                  <a:srgbClr val="000000"/>
                </a:solidFill>
                <a:latin typeface="Segoe"/>
                <a:ea typeface="ＭＳ ゴシック"/>
              </a:rPr>
              <a:t>Combo10 since Access </a:t>
            </a:r>
            <a:br>
              <a:rPr lang="cs-CZ" sz="2000" b="0" i="0" u="none" strike="noStrike" baseline="0">
                <a:solidFill>
                  <a:srgbClr val="000000"/>
                </a:solidFill>
                <a:latin typeface="Segoe"/>
                <a:ea typeface="ＭＳ ゴシック"/>
              </a:rPr>
            </a:br>
            <a:r>
              <a:rPr lang="cs-CZ" sz="2000" b="0" i="0" u="none" strike="noStrike" baseline="0">
                <a:solidFill>
                  <a:srgbClr val="000000"/>
                </a:solidFill>
                <a:latin typeface="Segoe"/>
                <a:ea typeface="ＭＳ ゴシック"/>
              </a:rPr>
              <a:t>stores this name to use as a </a:t>
            </a:r>
            <a:br>
              <a:rPr lang="cs-CZ" sz="2000" b="0" i="0" u="none" strike="noStrike" baseline="0">
                <a:solidFill>
                  <a:srgbClr val="000000"/>
                </a:solidFill>
                <a:latin typeface="Segoe"/>
                <a:ea typeface="ＭＳ ゴシック"/>
              </a:rPr>
            </a:br>
            <a:r>
              <a:rPr lang="cs-CZ" sz="2000" b="0" i="0" u="none" strike="noStrike" baseline="0">
                <a:solidFill>
                  <a:srgbClr val="000000"/>
                </a:solidFill>
                <a:latin typeface="Segoe"/>
                <a:ea typeface="ＭＳ ゴシック"/>
              </a:rPr>
              <a:t>coding reference in Visual </a:t>
            </a:r>
            <a:br>
              <a:rPr lang="cs-CZ" sz="2000" b="0" i="0" u="none" strike="noStrike" baseline="0">
                <a:solidFill>
                  <a:srgbClr val="000000"/>
                </a:solidFill>
                <a:latin typeface="Segoe"/>
                <a:ea typeface="ＭＳ ゴシック"/>
              </a:rPr>
            </a:br>
            <a:r>
              <a:rPr lang="cs-CZ" sz="2000" b="0" i="0" u="none" strike="noStrike" baseline="0">
                <a:solidFill>
                  <a:srgbClr val="000000"/>
                </a:solidFill>
                <a:latin typeface="Segoe"/>
                <a:ea typeface="ＭＳ ゴシック"/>
              </a:rPr>
              <a:t>Basic for Applications. </a:t>
            </a:r>
          </a:p>
          <a:p>
            <a:pPr lvl="1">
              <a:buFont typeface="+mj-lt"/>
              <a:buAutoNum type="arabicPeriod" startAt="4"/>
            </a:pPr>
            <a:r>
              <a:rPr lang="cs-CZ" sz="2000">
                <a:solidFill>
                  <a:srgbClr val="000000"/>
                </a:solidFill>
                <a:latin typeface="Segoe"/>
                <a:ea typeface="ＭＳ ゴシック"/>
              </a:rPr>
              <a:t>Click the </a:t>
            </a:r>
            <a:r>
              <a:rPr lang="cs-CZ" sz="2000" b="1">
                <a:solidFill>
                  <a:srgbClr val="000000"/>
                </a:solidFill>
                <a:latin typeface="Segoe"/>
                <a:ea typeface="ＭＳ ゴシック"/>
              </a:rPr>
              <a:t>row selector </a:t>
            </a:r>
            <a:r>
              <a:rPr lang="cs-CZ" sz="2000">
                <a:solidFill>
                  <a:srgbClr val="000000"/>
                </a:solidFill>
                <a:latin typeface="Segoe"/>
                <a:ea typeface="ＭＳ ゴシック"/>
              </a:rPr>
              <a:t>to the left of the Combo10 field to select it.</a:t>
            </a:r>
          </a:p>
          <a:p>
            <a:pPr lvl="1" rtl="0">
              <a:buFont typeface="+mj-lt"/>
              <a:buAutoNum type="arabicPeriod" startAt="4"/>
            </a:pPr>
            <a:endParaRPr lang="cs-CZ" sz="2000" b="0" i="0" u="none" strike="noStrike" baseline="0">
              <a:solidFill>
                <a:srgbClr val="000000"/>
              </a:solidFill>
              <a:latin typeface="Univers-Light"/>
              <a:ea typeface="Univers-Light"/>
            </a:endParaRPr>
          </a:p>
        </p:txBody>
      </p:sp>
      <p:sp>
        <p:nvSpPr>
          <p:cNvPr id="4" name="Rectangle 4"/>
          <p:cNvSpPr>
            <a:spLocks noGrp="1" noChangeArrowheads="1"/>
          </p:cNvSpPr>
          <p:nvPr>
            <p:ph type="dt" sz="half" idx="10"/>
          </p:nvPr>
        </p:nvSpPr>
        <p:spPr>
          <a:xfrm>
            <a:off x="457200" y="6245225"/>
            <a:ext cx="2133600" cy="476250"/>
          </a:xfrm>
          <a:ln/>
        </p:spPr>
        <p:txBody>
          <a:bodyPr/>
          <a:lstStyle>
            <a:lvl1pPr>
              <a:defRPr/>
            </a:lvl1pPr>
          </a:lstStyle>
          <a:p>
            <a:pPr>
              <a:defRPr/>
            </a:pPr>
            <a:r>
              <a:rPr lang="en-US"/>
              <a:t>© 2014, John Wiley &amp; Sons, Inc.</a:t>
            </a:r>
          </a:p>
        </p:txBody>
      </p:sp>
      <p:sp>
        <p:nvSpPr>
          <p:cNvPr id="5" name="Rectangle 5"/>
          <p:cNvSpPr>
            <a:spLocks noGrp="1" noChangeArrowheads="1"/>
          </p:cNvSpPr>
          <p:nvPr>
            <p:ph type="ftr" sz="quarter" idx="11"/>
          </p:nvPr>
        </p:nvSpPr>
        <p:spPr>
          <a:xfrm>
            <a:off x="2629403" y="6245225"/>
            <a:ext cx="3885191" cy="476250"/>
          </a:xfrm>
          <a:ln/>
        </p:spPr>
        <p:txBody>
          <a:bodyPr/>
          <a:lstStyle>
            <a:lvl1pPr>
              <a:defRPr/>
            </a:lvl1pPr>
          </a:lstStyle>
          <a:p>
            <a:pPr>
              <a:defRPr/>
            </a:pPr>
            <a:r>
              <a:rPr lang="en-US"/>
              <a:t>Microsoft Official Academic Course, Microsoft Access 2013</a:t>
            </a:r>
            <a:endParaRPr lang="en-US" dirty="0"/>
          </a:p>
        </p:txBody>
      </p:sp>
      <p:sp>
        <p:nvSpPr>
          <p:cNvPr id="6" name="Rectangle 6"/>
          <p:cNvSpPr>
            <a:spLocks noGrp="1" noChangeArrowheads="1"/>
          </p:cNvSpPr>
          <p:nvPr>
            <p:ph type="sldNum" sz="quarter" idx="12"/>
          </p:nvPr>
        </p:nvSpPr>
        <p:spPr>
          <a:xfrm>
            <a:off x="6553200" y="6245225"/>
            <a:ext cx="2133600" cy="476250"/>
          </a:xfrm>
          <a:ln/>
        </p:spPr>
        <p:txBody>
          <a:bodyPr/>
          <a:lstStyle>
            <a:lvl1pPr>
              <a:defRPr/>
            </a:lvl1pPr>
          </a:lstStyle>
          <a:p>
            <a:pPr>
              <a:defRPr/>
            </a:pPr>
            <a:fld id="{3227066C-25CD-4A3B-B69F-B91E783C25B3}" type="slidenum">
              <a:rPr lang="en-US"/>
              <a:pPr>
                <a:defRPr/>
              </a:pPr>
              <a:t>41</a:t>
            </a:fld>
            <a:endParaRPr lang="en-US"/>
          </a:p>
        </p:txBody>
      </p:sp>
      <p:pic>
        <p:nvPicPr>
          <p:cNvPr id="7" name="Picture 6" descr="0830.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24400" y="1600200"/>
            <a:ext cx="4072466" cy="3570381"/>
          </a:xfrm>
          <a:prstGeom prst="rect">
            <a:avLst/>
          </a:prstGeom>
        </p:spPr>
      </p:pic>
    </p:spTree>
    <p:extLst>
      <p:ext uri="{BB962C8B-B14F-4D97-AF65-F5344CB8AC3E}">
        <p14:creationId xmlns:p14="http://schemas.microsoft.com/office/powerpoint/2010/main" val="204380337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cs-CZ" b="0" i="0" u="none" strike="noStrike" baseline="0">
                <a:solidFill>
                  <a:srgbClr val="BA141A"/>
                </a:solidFill>
                <a:latin typeface="Segoe"/>
                <a:ea typeface="ＭＳ ゴシック"/>
              </a:rPr>
              <a:t>Step by Step: Define Control Tab Order</a:t>
            </a:r>
          </a:p>
        </p:txBody>
      </p:sp>
      <p:sp>
        <p:nvSpPr>
          <p:cNvPr id="3" name="Text Placeholder 2"/>
          <p:cNvSpPr>
            <a:spLocks noGrp="1"/>
          </p:cNvSpPr>
          <p:nvPr>
            <p:ph type="body" idx="1"/>
          </p:nvPr>
        </p:nvSpPr>
        <p:spPr>
          <a:xfrm>
            <a:off x="457200" y="1524000"/>
            <a:ext cx="4648200" cy="4953000"/>
          </a:xfrm>
        </p:spPr>
        <p:txBody>
          <a:bodyPr/>
          <a:lstStyle/>
          <a:p>
            <a:pPr lvl="1" rtl="0">
              <a:lnSpc>
                <a:spcPct val="90000"/>
              </a:lnSpc>
              <a:buFont typeface="+mj-lt"/>
              <a:buAutoNum type="arabicPeriod" startAt="6"/>
            </a:pPr>
            <a:r>
              <a:rPr lang="cs-CZ" b="0" i="0" u="none" strike="noStrike" baseline="0">
                <a:solidFill>
                  <a:srgbClr val="000000"/>
                </a:solidFill>
                <a:latin typeface="Segoe"/>
                <a:ea typeface="ＭＳ ゴシック"/>
              </a:rPr>
              <a:t>Click and hold the </a:t>
            </a:r>
            <a:r>
              <a:rPr lang="cs-CZ" b="1" i="0" u="none" strike="noStrike" baseline="0">
                <a:solidFill>
                  <a:srgbClr val="000000"/>
                </a:solidFill>
                <a:latin typeface="Segoe"/>
                <a:ea typeface="ＭＳ ゴシック"/>
              </a:rPr>
              <a:t>row selector</a:t>
            </a:r>
            <a:r>
              <a:rPr lang="cs-CZ" b="0" i="0" u="none" strike="noStrike" baseline="0">
                <a:solidFill>
                  <a:srgbClr val="000000"/>
                </a:solidFill>
                <a:latin typeface="Segoe"/>
                <a:ea typeface="ＭＳ ゴシック"/>
              </a:rPr>
              <a:t>. The mouse pointer changes to a move pointer with an empty rectangle. Drag up a row and notice the black horizontal line moves with you. Drag up until the black horizontal line is in place at the top of the Description field; release the mouse button. The Combo10 field should be the first item in the list, as shown at right.</a:t>
            </a:r>
            <a:endParaRPr lang="cs-CZ" b="0" i="0" u="none" strike="noStrike" baseline="0">
              <a:solidFill>
                <a:srgbClr val="000000"/>
              </a:solidFill>
              <a:latin typeface="Univers-Light"/>
              <a:ea typeface="Univers-Light"/>
            </a:endParaRPr>
          </a:p>
        </p:txBody>
      </p:sp>
      <p:sp>
        <p:nvSpPr>
          <p:cNvPr id="4" name="Rectangle 4"/>
          <p:cNvSpPr>
            <a:spLocks noGrp="1" noChangeArrowheads="1"/>
          </p:cNvSpPr>
          <p:nvPr>
            <p:ph type="dt" sz="half" idx="10"/>
          </p:nvPr>
        </p:nvSpPr>
        <p:spPr>
          <a:xfrm>
            <a:off x="457200" y="6245225"/>
            <a:ext cx="2133600" cy="476250"/>
          </a:xfrm>
          <a:ln/>
        </p:spPr>
        <p:txBody>
          <a:bodyPr/>
          <a:lstStyle>
            <a:lvl1pPr>
              <a:defRPr/>
            </a:lvl1pPr>
          </a:lstStyle>
          <a:p>
            <a:pPr>
              <a:defRPr/>
            </a:pPr>
            <a:r>
              <a:rPr lang="en-US"/>
              <a:t>© 2014, John Wiley &amp; Sons, Inc.</a:t>
            </a:r>
          </a:p>
        </p:txBody>
      </p:sp>
      <p:sp>
        <p:nvSpPr>
          <p:cNvPr id="5" name="Rectangle 5"/>
          <p:cNvSpPr>
            <a:spLocks noGrp="1" noChangeArrowheads="1"/>
          </p:cNvSpPr>
          <p:nvPr>
            <p:ph type="ftr" sz="quarter" idx="11"/>
          </p:nvPr>
        </p:nvSpPr>
        <p:spPr>
          <a:xfrm>
            <a:off x="2629403" y="6245225"/>
            <a:ext cx="3885191" cy="476250"/>
          </a:xfrm>
          <a:ln/>
        </p:spPr>
        <p:txBody>
          <a:bodyPr/>
          <a:lstStyle>
            <a:lvl1pPr>
              <a:defRPr/>
            </a:lvl1pPr>
          </a:lstStyle>
          <a:p>
            <a:pPr>
              <a:defRPr/>
            </a:pPr>
            <a:r>
              <a:rPr lang="en-US"/>
              <a:t>Microsoft Official Academic Course, Microsoft Access 2013</a:t>
            </a:r>
            <a:endParaRPr lang="en-US" dirty="0"/>
          </a:p>
        </p:txBody>
      </p:sp>
      <p:sp>
        <p:nvSpPr>
          <p:cNvPr id="6" name="Rectangle 6"/>
          <p:cNvSpPr>
            <a:spLocks noGrp="1" noChangeArrowheads="1"/>
          </p:cNvSpPr>
          <p:nvPr>
            <p:ph type="sldNum" sz="quarter" idx="12"/>
          </p:nvPr>
        </p:nvSpPr>
        <p:spPr>
          <a:xfrm>
            <a:off x="6553200" y="6245225"/>
            <a:ext cx="2133600" cy="476250"/>
          </a:xfrm>
          <a:ln/>
        </p:spPr>
        <p:txBody>
          <a:bodyPr/>
          <a:lstStyle>
            <a:lvl1pPr>
              <a:defRPr/>
            </a:lvl1pPr>
          </a:lstStyle>
          <a:p>
            <a:pPr>
              <a:defRPr/>
            </a:pPr>
            <a:fld id="{3227066C-25CD-4A3B-B69F-B91E783C25B3}" type="slidenum">
              <a:rPr lang="en-US"/>
              <a:pPr>
                <a:defRPr/>
              </a:pPr>
              <a:t>42</a:t>
            </a:fld>
            <a:endParaRPr lang="en-US"/>
          </a:p>
        </p:txBody>
      </p:sp>
      <p:pic>
        <p:nvPicPr>
          <p:cNvPr id="7" name="Picture 6" descr="083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81600" y="1600200"/>
            <a:ext cx="3525521" cy="3570817"/>
          </a:xfrm>
          <a:prstGeom prst="rect">
            <a:avLst/>
          </a:prstGeom>
        </p:spPr>
      </p:pic>
    </p:spTree>
    <p:extLst>
      <p:ext uri="{BB962C8B-B14F-4D97-AF65-F5344CB8AC3E}">
        <p14:creationId xmlns:p14="http://schemas.microsoft.com/office/powerpoint/2010/main" val="275875231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cs-CZ" b="0" i="0" u="none" strike="noStrike" baseline="0">
                <a:solidFill>
                  <a:srgbClr val="BA141A"/>
                </a:solidFill>
                <a:latin typeface="Segoe"/>
                <a:ea typeface="ＭＳ ゴシック"/>
              </a:rPr>
              <a:t>Step by Step: Define Control Tab Order</a:t>
            </a:r>
          </a:p>
        </p:txBody>
      </p:sp>
      <p:sp>
        <p:nvSpPr>
          <p:cNvPr id="3" name="Text Placeholder 2"/>
          <p:cNvSpPr>
            <a:spLocks noGrp="1"/>
          </p:cNvSpPr>
          <p:nvPr>
            <p:ph type="body" idx="1"/>
          </p:nvPr>
        </p:nvSpPr>
        <p:spPr/>
        <p:txBody>
          <a:bodyPr/>
          <a:lstStyle/>
          <a:p>
            <a:pPr lvl="1" rtl="0">
              <a:buFont typeface="+mj-lt"/>
              <a:buAutoNum type="arabicPeriod" startAt="7"/>
            </a:pPr>
            <a:r>
              <a:rPr lang="cs-CZ" b="0" i="0" u="none" strike="noStrike" baseline="0">
                <a:solidFill>
                  <a:srgbClr val="000000"/>
                </a:solidFill>
                <a:latin typeface="Segoe"/>
                <a:ea typeface="ＭＳ ゴシック"/>
              </a:rPr>
              <a:t>Click the </a:t>
            </a:r>
            <a:r>
              <a:rPr lang="cs-CZ" b="1" i="0" u="none" strike="noStrike" baseline="0">
                <a:solidFill>
                  <a:srgbClr val="000000"/>
                </a:solidFill>
                <a:latin typeface="Segoe"/>
                <a:ea typeface="ＭＳ ゴシック"/>
              </a:rPr>
              <a:t>Auto Order </a:t>
            </a:r>
            <a:r>
              <a:rPr lang="cs-CZ" b="0" i="0" u="none" strike="noStrike" baseline="0">
                <a:solidFill>
                  <a:srgbClr val="000000"/>
                </a:solidFill>
                <a:latin typeface="Segoe"/>
                <a:ea typeface="ＭＳ ゴシック"/>
              </a:rPr>
              <a:t>button. </a:t>
            </a:r>
            <a:br>
              <a:rPr lang="cs-CZ" b="0" i="0" u="none" strike="noStrike" baseline="0">
                <a:solidFill>
                  <a:srgbClr val="000000"/>
                </a:solidFill>
                <a:latin typeface="Segoe"/>
                <a:ea typeface="ＭＳ ゴシック"/>
              </a:rPr>
            </a:br>
            <a:r>
              <a:rPr lang="cs-CZ" b="0" i="0" u="none" strike="noStrike" baseline="0">
                <a:solidFill>
                  <a:srgbClr val="000000"/>
                </a:solidFill>
                <a:latin typeface="Segoe"/>
                <a:ea typeface="ＭＳ ゴシック"/>
              </a:rPr>
              <a:t>The order of the fields auto-</a:t>
            </a:r>
            <a:br>
              <a:rPr lang="cs-CZ" b="0" i="0" u="none" strike="noStrike" baseline="0">
                <a:solidFill>
                  <a:srgbClr val="000000"/>
                </a:solidFill>
                <a:latin typeface="Segoe"/>
                <a:ea typeface="ＭＳ ゴシック"/>
              </a:rPr>
            </a:br>
            <a:r>
              <a:rPr lang="cs-CZ" b="0" i="0" u="none" strike="noStrike" baseline="0">
                <a:solidFill>
                  <a:srgbClr val="000000"/>
                </a:solidFill>
                <a:latin typeface="Segoe"/>
                <a:ea typeface="ＭＳ ゴシック"/>
              </a:rPr>
              <a:t>matically resets based on the </a:t>
            </a:r>
            <a:br>
              <a:rPr lang="cs-CZ" b="0" i="0" u="none" strike="noStrike" baseline="0">
                <a:solidFill>
                  <a:srgbClr val="000000"/>
                </a:solidFill>
                <a:latin typeface="Segoe"/>
                <a:ea typeface="ＭＳ ゴシック"/>
              </a:rPr>
            </a:br>
            <a:r>
              <a:rPr lang="cs-CZ" b="0" i="0" u="none" strike="noStrike" baseline="0">
                <a:solidFill>
                  <a:srgbClr val="000000"/>
                </a:solidFill>
                <a:latin typeface="Segoe"/>
                <a:ea typeface="ＭＳ ゴシック"/>
              </a:rPr>
              <a:t>order that they appear on the </a:t>
            </a:r>
            <a:br>
              <a:rPr lang="cs-CZ" b="0" i="0" u="none" strike="noStrike" baseline="0">
                <a:solidFill>
                  <a:srgbClr val="000000"/>
                </a:solidFill>
                <a:latin typeface="Segoe"/>
                <a:ea typeface="ＭＳ ゴシック"/>
              </a:rPr>
            </a:br>
            <a:r>
              <a:rPr lang="cs-CZ" b="0" i="0" u="none" strike="noStrike" baseline="0">
                <a:solidFill>
                  <a:srgbClr val="000000"/>
                </a:solidFill>
                <a:latin typeface="Segoe"/>
                <a:ea typeface="ＭＳ ゴシック"/>
              </a:rPr>
              <a:t>form or report.</a:t>
            </a:r>
          </a:p>
          <a:p>
            <a:pPr lvl="1" rtl="0">
              <a:buAutoNum type="arabicPeriod" startAt="7"/>
            </a:pPr>
            <a:r>
              <a:rPr lang="cs-CZ" b="0" i="0" u="none" strike="noStrike" baseline="0">
                <a:solidFill>
                  <a:srgbClr val="000000"/>
                </a:solidFill>
                <a:latin typeface="Segoe"/>
                <a:ea typeface="ＭＳ ゴシック"/>
              </a:rPr>
              <a:t>Click the </a:t>
            </a:r>
            <a:r>
              <a:rPr lang="cs-CZ" b="1" i="0" u="none" strike="noStrike" baseline="0">
                <a:solidFill>
                  <a:srgbClr val="000000"/>
                </a:solidFill>
                <a:latin typeface="Segoe"/>
                <a:ea typeface="ＭＳ ゴシック"/>
              </a:rPr>
              <a:t>row selector </a:t>
            </a:r>
            <a:r>
              <a:rPr lang="cs-CZ" b="0" i="0" u="none" strike="noStrike" baseline="0">
                <a:solidFill>
                  <a:srgbClr val="000000"/>
                </a:solidFill>
                <a:latin typeface="Segoe"/>
                <a:ea typeface="ＭＳ ゴシック"/>
              </a:rPr>
              <a:t>to the </a:t>
            </a:r>
            <a:br>
              <a:rPr lang="cs-CZ" b="0" i="0" u="none" strike="noStrike" baseline="0">
                <a:solidFill>
                  <a:srgbClr val="000000"/>
                </a:solidFill>
                <a:latin typeface="Segoe"/>
                <a:ea typeface="ＭＳ ゴシック"/>
              </a:rPr>
            </a:br>
            <a:r>
              <a:rPr lang="cs-CZ" b="0" i="0" u="none" strike="noStrike" baseline="0">
                <a:solidFill>
                  <a:srgbClr val="000000"/>
                </a:solidFill>
                <a:latin typeface="Segoe"/>
                <a:ea typeface="ＭＳ ゴシック"/>
              </a:rPr>
              <a:t>left of the Combo10 field to </a:t>
            </a:r>
            <a:br>
              <a:rPr lang="cs-CZ" b="0" i="0" u="none" strike="noStrike" baseline="0">
                <a:solidFill>
                  <a:srgbClr val="000000"/>
                </a:solidFill>
                <a:latin typeface="Segoe"/>
                <a:ea typeface="ＭＳ ゴシック"/>
              </a:rPr>
            </a:br>
            <a:r>
              <a:rPr lang="cs-CZ" b="0" i="0" u="none" strike="noStrike" baseline="0">
                <a:solidFill>
                  <a:srgbClr val="000000"/>
                </a:solidFill>
                <a:latin typeface="Segoe"/>
                <a:ea typeface="ＭＳ ゴシック"/>
              </a:rPr>
              <a:t>select it. Click and hold the </a:t>
            </a:r>
            <a:br>
              <a:rPr lang="cs-CZ" b="0" i="0" u="none" strike="noStrike" baseline="0">
                <a:solidFill>
                  <a:srgbClr val="000000"/>
                </a:solidFill>
                <a:latin typeface="Segoe"/>
                <a:ea typeface="ＭＳ ゴシック"/>
              </a:rPr>
            </a:br>
            <a:r>
              <a:rPr lang="cs-CZ" b="1" i="0" u="none" strike="noStrike" baseline="0">
                <a:solidFill>
                  <a:srgbClr val="000000"/>
                </a:solidFill>
                <a:latin typeface="Segoe"/>
                <a:ea typeface="ＭＳ ゴシック"/>
              </a:rPr>
              <a:t>row selector </a:t>
            </a:r>
            <a:r>
              <a:rPr lang="cs-CZ" b="0" i="0" u="none" strike="noStrike" baseline="0">
                <a:solidFill>
                  <a:srgbClr val="000000"/>
                </a:solidFill>
                <a:latin typeface="Segoe"/>
                <a:ea typeface="ＭＳ ゴシック"/>
              </a:rPr>
              <a:t>and drag it up </a:t>
            </a:r>
            <a:br>
              <a:rPr lang="cs-CZ" b="0" i="0" u="none" strike="noStrike" baseline="0">
                <a:solidFill>
                  <a:srgbClr val="000000"/>
                </a:solidFill>
                <a:latin typeface="Segoe"/>
                <a:ea typeface="ＭＳ ゴシック"/>
              </a:rPr>
            </a:br>
            <a:r>
              <a:rPr lang="cs-CZ" b="0" i="0" u="none" strike="noStrike" baseline="0">
                <a:solidFill>
                  <a:srgbClr val="000000"/>
                </a:solidFill>
                <a:latin typeface="Segoe"/>
                <a:ea typeface="ＭＳ ゴシック"/>
              </a:rPr>
              <a:t>until the black horizontal line is in place above the In Stock field; release the mouse button. The Combo10 field should now be the second item in the list, as shown above.</a:t>
            </a:r>
            <a:endParaRPr lang="cs-CZ" b="0" i="0" u="none" strike="noStrike" baseline="0">
              <a:solidFill>
                <a:srgbClr val="000000"/>
              </a:solidFill>
              <a:latin typeface="Univers-Light"/>
              <a:ea typeface="Univers-Light"/>
            </a:endParaRPr>
          </a:p>
        </p:txBody>
      </p:sp>
      <p:sp>
        <p:nvSpPr>
          <p:cNvPr id="4" name="Rectangle 4"/>
          <p:cNvSpPr>
            <a:spLocks noGrp="1" noChangeArrowheads="1"/>
          </p:cNvSpPr>
          <p:nvPr>
            <p:ph type="dt" sz="half" idx="10"/>
          </p:nvPr>
        </p:nvSpPr>
        <p:spPr>
          <a:xfrm>
            <a:off x="457200" y="6245225"/>
            <a:ext cx="2133600" cy="476250"/>
          </a:xfrm>
          <a:ln/>
        </p:spPr>
        <p:txBody>
          <a:bodyPr/>
          <a:lstStyle>
            <a:lvl1pPr>
              <a:defRPr/>
            </a:lvl1pPr>
          </a:lstStyle>
          <a:p>
            <a:pPr>
              <a:defRPr/>
            </a:pPr>
            <a:r>
              <a:rPr lang="en-US"/>
              <a:t>© 2014, John Wiley &amp; Sons, Inc.</a:t>
            </a:r>
          </a:p>
        </p:txBody>
      </p:sp>
      <p:sp>
        <p:nvSpPr>
          <p:cNvPr id="5" name="Rectangle 5"/>
          <p:cNvSpPr>
            <a:spLocks noGrp="1" noChangeArrowheads="1"/>
          </p:cNvSpPr>
          <p:nvPr>
            <p:ph type="ftr" sz="quarter" idx="11"/>
          </p:nvPr>
        </p:nvSpPr>
        <p:spPr>
          <a:xfrm>
            <a:off x="2629403" y="6245225"/>
            <a:ext cx="3885191" cy="476250"/>
          </a:xfrm>
          <a:ln/>
        </p:spPr>
        <p:txBody>
          <a:bodyPr/>
          <a:lstStyle>
            <a:lvl1pPr>
              <a:defRPr/>
            </a:lvl1pPr>
          </a:lstStyle>
          <a:p>
            <a:pPr>
              <a:defRPr/>
            </a:pPr>
            <a:r>
              <a:rPr lang="en-US"/>
              <a:t>Microsoft Official Academic Course, Microsoft Access 2013</a:t>
            </a:r>
            <a:endParaRPr lang="en-US" dirty="0"/>
          </a:p>
        </p:txBody>
      </p:sp>
      <p:sp>
        <p:nvSpPr>
          <p:cNvPr id="6" name="Rectangle 6"/>
          <p:cNvSpPr>
            <a:spLocks noGrp="1" noChangeArrowheads="1"/>
          </p:cNvSpPr>
          <p:nvPr>
            <p:ph type="sldNum" sz="quarter" idx="12"/>
          </p:nvPr>
        </p:nvSpPr>
        <p:spPr>
          <a:xfrm>
            <a:off x="6553200" y="6245225"/>
            <a:ext cx="2133600" cy="476250"/>
          </a:xfrm>
          <a:ln/>
        </p:spPr>
        <p:txBody>
          <a:bodyPr/>
          <a:lstStyle>
            <a:lvl1pPr>
              <a:defRPr/>
            </a:lvl1pPr>
          </a:lstStyle>
          <a:p>
            <a:pPr>
              <a:defRPr/>
            </a:pPr>
            <a:fld id="{3227066C-25CD-4A3B-B69F-B91E783C25B3}" type="slidenum">
              <a:rPr lang="en-US"/>
              <a:pPr>
                <a:defRPr/>
              </a:pPr>
              <a:t>43</a:t>
            </a:fld>
            <a:endParaRPr lang="en-US"/>
          </a:p>
        </p:txBody>
      </p:sp>
      <p:pic>
        <p:nvPicPr>
          <p:cNvPr id="7" name="Picture 6" descr="083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62600" y="1600200"/>
            <a:ext cx="3007784" cy="3019937"/>
          </a:xfrm>
          <a:prstGeom prst="rect">
            <a:avLst/>
          </a:prstGeom>
        </p:spPr>
      </p:pic>
    </p:spTree>
    <p:extLst>
      <p:ext uri="{BB962C8B-B14F-4D97-AF65-F5344CB8AC3E}">
        <p14:creationId xmlns:p14="http://schemas.microsoft.com/office/powerpoint/2010/main" val="215089038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cs-CZ" b="0" i="0" u="none" strike="noStrike" baseline="0">
                <a:solidFill>
                  <a:srgbClr val="BA141A"/>
                </a:solidFill>
                <a:latin typeface="Segoe"/>
                <a:ea typeface="ＭＳ ゴシック"/>
              </a:rPr>
              <a:t>Step by Step: Define Control Tab Order</a:t>
            </a:r>
          </a:p>
        </p:txBody>
      </p:sp>
      <p:sp>
        <p:nvSpPr>
          <p:cNvPr id="3" name="Text Placeholder 2"/>
          <p:cNvSpPr>
            <a:spLocks noGrp="1"/>
          </p:cNvSpPr>
          <p:nvPr>
            <p:ph type="body" idx="1"/>
          </p:nvPr>
        </p:nvSpPr>
        <p:spPr/>
        <p:txBody>
          <a:bodyPr/>
          <a:lstStyle/>
          <a:p>
            <a:pPr lvl="1" rtl="0">
              <a:buFont typeface="+mj-lt"/>
              <a:buAutoNum type="arabicPeriod" startAt="9"/>
            </a:pPr>
            <a:r>
              <a:rPr lang="cs-CZ" b="0" i="0" u="none" strike="noStrike" baseline="0">
                <a:solidFill>
                  <a:srgbClr val="000000"/>
                </a:solidFill>
                <a:latin typeface="Segoe"/>
                <a:ea typeface="ＭＳ ゴシック"/>
              </a:rPr>
              <a:t>Click OK.</a:t>
            </a:r>
          </a:p>
          <a:p>
            <a:pPr lvl="1" rtl="0">
              <a:buAutoNum type="arabicPeriod" startAt="9"/>
            </a:pPr>
            <a:r>
              <a:rPr lang="cs-CZ" b="1" i="0" u="none" strike="noStrike" baseline="0">
                <a:solidFill>
                  <a:srgbClr val="000000"/>
                </a:solidFill>
                <a:latin typeface="Segoe"/>
                <a:ea typeface="ＭＳ ゴシック"/>
              </a:rPr>
              <a:t>SAVE </a:t>
            </a:r>
            <a:r>
              <a:rPr lang="cs-CZ" b="0" i="0" u="none" strike="noStrike" baseline="0">
                <a:solidFill>
                  <a:srgbClr val="000000"/>
                </a:solidFill>
                <a:latin typeface="Segoe"/>
                <a:ea typeface="ＭＳ ゴシック"/>
              </a:rPr>
              <a:t>the form design.</a:t>
            </a:r>
          </a:p>
          <a:p>
            <a:pPr lvl="1" rtl="0">
              <a:buAutoNum type="arabicPeriod" startAt="9"/>
            </a:pPr>
            <a:r>
              <a:rPr lang="cs-CZ" b="0" i="0" u="none" strike="noStrike" baseline="0">
                <a:solidFill>
                  <a:srgbClr val="000000"/>
                </a:solidFill>
                <a:latin typeface="Segoe"/>
                <a:ea typeface="ＭＳ ゴシック"/>
              </a:rPr>
              <a:t>Switch to Form view.</a:t>
            </a:r>
          </a:p>
          <a:p>
            <a:pPr lvl="1" rtl="0">
              <a:buAutoNum type="arabicPeriod" startAt="9"/>
            </a:pPr>
            <a:r>
              <a:rPr lang="cs-CZ" b="0" i="0" u="none" strike="noStrike" baseline="0">
                <a:solidFill>
                  <a:srgbClr val="000000"/>
                </a:solidFill>
                <a:latin typeface="Segoe"/>
                <a:ea typeface="ＭＳ ゴシック"/>
              </a:rPr>
              <a:t>[Press the </a:t>
            </a:r>
            <a:r>
              <a:rPr lang="cs-CZ" b="1" i="0" u="none" strike="noStrike" baseline="0">
                <a:solidFill>
                  <a:srgbClr val="000000"/>
                </a:solidFill>
                <a:latin typeface="Segoe"/>
                <a:ea typeface="ＭＳ ゴシック"/>
              </a:rPr>
              <a:t>Tab </a:t>
            </a:r>
            <a:r>
              <a:rPr lang="cs-CZ" b="0" i="0" u="none" strike="noStrike" baseline="0">
                <a:solidFill>
                  <a:srgbClr val="000000"/>
                </a:solidFill>
                <a:latin typeface="Segoe"/>
                <a:ea typeface="ＭＳ ゴシック"/>
              </a:rPr>
              <a:t>key] several times to see the new tab order.</a:t>
            </a:r>
          </a:p>
          <a:p>
            <a:pPr lvl="1" rtl="0">
              <a:buAutoNum type="arabicPeriod" startAt="9"/>
            </a:pPr>
            <a:r>
              <a:rPr lang="cs-CZ" b="1" i="0" u="none" strike="noStrike" baseline="0">
                <a:solidFill>
                  <a:srgbClr val="000000"/>
                </a:solidFill>
                <a:latin typeface="Segoe"/>
                <a:ea typeface="ＭＳ ゴシック"/>
              </a:rPr>
              <a:t>CLOSE</a:t>
            </a:r>
            <a:r>
              <a:rPr lang="cs-CZ" b="0" i="0" u="none" strike="noStrike" baseline="0">
                <a:solidFill>
                  <a:srgbClr val="000000"/>
                </a:solidFill>
                <a:latin typeface="Segoe"/>
                <a:ea typeface="ＭＳ ゴシック"/>
              </a:rPr>
              <a:t> the form.</a:t>
            </a:r>
          </a:p>
          <a:p>
            <a:pPr lvl="0" rtl="0"/>
            <a:r>
              <a:rPr lang="cs-CZ" b="1" i="0" u="none" strike="noStrike" baseline="0">
                <a:solidFill>
                  <a:srgbClr val="000000"/>
                </a:solidFill>
                <a:latin typeface="Segoe"/>
                <a:ea typeface="ＭＳ ゴシック"/>
              </a:rPr>
              <a:t>PAUSE. LEAVE </a:t>
            </a:r>
            <a:r>
              <a:rPr lang="cs-CZ" b="0" i="0" u="none" strike="noStrike" baseline="0">
                <a:solidFill>
                  <a:srgbClr val="000000"/>
                </a:solidFill>
                <a:latin typeface="Segoe"/>
                <a:ea typeface="ＭＳ ゴシック"/>
              </a:rPr>
              <a:t>the database open to use in the next exercise.</a:t>
            </a:r>
            <a:endParaRPr lang="cs-CZ" b="0" i="0" u="none" strike="noStrike" baseline="0">
              <a:solidFill>
                <a:srgbClr val="000000"/>
              </a:solidFill>
              <a:latin typeface="Univers-Light"/>
              <a:ea typeface="Univers-Light"/>
            </a:endParaRPr>
          </a:p>
        </p:txBody>
      </p:sp>
      <p:sp>
        <p:nvSpPr>
          <p:cNvPr id="4" name="Rectangle 4"/>
          <p:cNvSpPr>
            <a:spLocks noGrp="1" noChangeArrowheads="1"/>
          </p:cNvSpPr>
          <p:nvPr>
            <p:ph type="dt" sz="half" idx="10"/>
          </p:nvPr>
        </p:nvSpPr>
        <p:spPr>
          <a:xfrm>
            <a:off x="457200" y="6245225"/>
            <a:ext cx="2133600" cy="476250"/>
          </a:xfrm>
          <a:ln/>
        </p:spPr>
        <p:txBody>
          <a:bodyPr/>
          <a:lstStyle>
            <a:lvl1pPr>
              <a:defRPr/>
            </a:lvl1pPr>
          </a:lstStyle>
          <a:p>
            <a:pPr>
              <a:defRPr/>
            </a:pPr>
            <a:r>
              <a:rPr lang="en-US"/>
              <a:t>© 2014, John Wiley &amp; Sons, Inc.</a:t>
            </a:r>
          </a:p>
        </p:txBody>
      </p:sp>
      <p:sp>
        <p:nvSpPr>
          <p:cNvPr id="5" name="Rectangle 5"/>
          <p:cNvSpPr>
            <a:spLocks noGrp="1" noChangeArrowheads="1"/>
          </p:cNvSpPr>
          <p:nvPr>
            <p:ph type="ftr" sz="quarter" idx="11"/>
          </p:nvPr>
        </p:nvSpPr>
        <p:spPr>
          <a:xfrm>
            <a:off x="2629403" y="6245225"/>
            <a:ext cx="3885191" cy="476250"/>
          </a:xfrm>
          <a:ln/>
        </p:spPr>
        <p:txBody>
          <a:bodyPr/>
          <a:lstStyle>
            <a:lvl1pPr>
              <a:defRPr/>
            </a:lvl1pPr>
          </a:lstStyle>
          <a:p>
            <a:pPr>
              <a:defRPr/>
            </a:pPr>
            <a:r>
              <a:rPr lang="en-US"/>
              <a:t>Microsoft Official Academic Course, Microsoft Access 2013</a:t>
            </a:r>
            <a:endParaRPr lang="en-US" dirty="0"/>
          </a:p>
        </p:txBody>
      </p:sp>
      <p:sp>
        <p:nvSpPr>
          <p:cNvPr id="6" name="Rectangle 6"/>
          <p:cNvSpPr>
            <a:spLocks noGrp="1" noChangeArrowheads="1"/>
          </p:cNvSpPr>
          <p:nvPr>
            <p:ph type="sldNum" sz="quarter" idx="12"/>
          </p:nvPr>
        </p:nvSpPr>
        <p:spPr>
          <a:xfrm>
            <a:off x="6553200" y="6245225"/>
            <a:ext cx="2133600" cy="476250"/>
          </a:xfrm>
          <a:ln/>
        </p:spPr>
        <p:txBody>
          <a:bodyPr/>
          <a:lstStyle>
            <a:lvl1pPr>
              <a:defRPr/>
            </a:lvl1pPr>
          </a:lstStyle>
          <a:p>
            <a:pPr>
              <a:defRPr/>
            </a:pPr>
            <a:fld id="{3227066C-25CD-4A3B-B69F-B91E783C25B3}" type="slidenum">
              <a:rPr lang="en-US"/>
              <a:pPr>
                <a:defRPr/>
              </a:pPr>
              <a:t>44</a:t>
            </a:fld>
            <a:endParaRPr lang="en-US"/>
          </a:p>
        </p:txBody>
      </p:sp>
    </p:spTree>
    <p:extLst>
      <p:ext uri="{BB962C8B-B14F-4D97-AF65-F5344CB8AC3E}">
        <p14:creationId xmlns:p14="http://schemas.microsoft.com/office/powerpoint/2010/main" val="221782910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cs-CZ" b="0" i="0" u="none" strike="noStrike" baseline="0">
                <a:solidFill>
                  <a:srgbClr val="BA141A"/>
                </a:solidFill>
                <a:latin typeface="Segoe"/>
                <a:ea typeface="ＭＳ ゴシック"/>
              </a:rPr>
              <a:t>Step by Step: Format Controls on a Report</a:t>
            </a:r>
          </a:p>
        </p:txBody>
      </p:sp>
      <p:sp>
        <p:nvSpPr>
          <p:cNvPr id="3" name="Text Placeholder 2"/>
          <p:cNvSpPr>
            <a:spLocks noGrp="1"/>
          </p:cNvSpPr>
          <p:nvPr>
            <p:ph type="body" idx="1"/>
          </p:nvPr>
        </p:nvSpPr>
        <p:spPr/>
        <p:txBody>
          <a:bodyPr/>
          <a:lstStyle/>
          <a:p>
            <a:pPr lvl="0" rtl="0"/>
            <a:r>
              <a:rPr lang="cs-CZ" b="1" i="0" u="none" strike="noStrike" baseline="0">
                <a:solidFill>
                  <a:srgbClr val="000000"/>
                </a:solidFill>
                <a:latin typeface="Segoe"/>
                <a:ea typeface="ＭＳ ゴシック"/>
              </a:rPr>
              <a:t>USE </a:t>
            </a:r>
            <a:r>
              <a:rPr lang="cs-CZ" b="0" i="0" u="none" strike="noStrike" baseline="0">
                <a:solidFill>
                  <a:srgbClr val="000000"/>
                </a:solidFill>
                <a:latin typeface="Segoe"/>
                <a:ea typeface="ＭＳ ゴシック"/>
              </a:rPr>
              <a:t>the database that is open from the previous exercise.</a:t>
            </a:r>
          </a:p>
          <a:p>
            <a:pPr lvl="1" rtl="0"/>
            <a:r>
              <a:rPr lang="cs-CZ" b="0" i="0" u="none" strike="noStrike" baseline="0">
                <a:solidFill>
                  <a:srgbClr val="000000"/>
                </a:solidFill>
                <a:latin typeface="Segoe"/>
                <a:ea typeface="ＭＳ ゴシック"/>
              </a:rPr>
              <a:t>Open the </a:t>
            </a:r>
            <a:r>
              <a:rPr lang="cs-CZ" b="1" i="0" u="none" strike="noStrike" baseline="0">
                <a:solidFill>
                  <a:srgbClr val="000000"/>
                </a:solidFill>
                <a:latin typeface="Segoe"/>
                <a:ea typeface="ＭＳ ゴシック"/>
              </a:rPr>
              <a:t>Toy Summary </a:t>
            </a:r>
            <a:r>
              <a:rPr lang="cs-CZ" b="0" i="0" u="none" strike="noStrike" baseline="0">
                <a:solidFill>
                  <a:srgbClr val="000000"/>
                </a:solidFill>
                <a:latin typeface="Segoe"/>
                <a:ea typeface="ＭＳ ゴシック"/>
              </a:rPr>
              <a:t>report and switch to Design view.</a:t>
            </a:r>
          </a:p>
          <a:p>
            <a:pPr lvl="1" rtl="0"/>
            <a:r>
              <a:rPr lang="cs-CZ" b="0" i="0" u="none" strike="noStrike" baseline="0">
                <a:solidFill>
                  <a:srgbClr val="000000"/>
                </a:solidFill>
                <a:latin typeface="Segoe"/>
                <a:ea typeface="ＭＳ ゴシック"/>
              </a:rPr>
              <a:t>Click the </a:t>
            </a:r>
            <a:r>
              <a:rPr lang="cs-CZ" b="1" i="0" u="none" strike="noStrike" baseline="0">
                <a:solidFill>
                  <a:srgbClr val="000000"/>
                </a:solidFill>
                <a:latin typeface="Segoe"/>
                <a:ea typeface="ＭＳ ゴシック"/>
              </a:rPr>
              <a:t>In Stock </a:t>
            </a:r>
            <a:r>
              <a:rPr lang="cs-CZ" b="0" i="0" u="none" strike="noStrike" baseline="0">
                <a:solidFill>
                  <a:srgbClr val="000000"/>
                </a:solidFill>
                <a:latin typeface="Segoe"/>
                <a:ea typeface="ＭＳ ゴシック"/>
              </a:rPr>
              <a:t>control. Position the mouse pointer over the resize handle on the right border. The mouse pointer changes to a double-sided arrow. Using the horizontal ruler at the top of the report as a guide, drag to the left to resize the control until its right side is at the 16/8” mark.</a:t>
            </a:r>
          </a:p>
          <a:p>
            <a:pPr lvl="1" rtl="0"/>
            <a:r>
              <a:rPr lang="cs-CZ" b="0" i="0" u="none" strike="noStrike" baseline="0">
                <a:solidFill>
                  <a:srgbClr val="000000"/>
                </a:solidFill>
                <a:latin typeface="Segoe"/>
                <a:ea typeface="ＭＳ ゴシック"/>
              </a:rPr>
              <a:t>In the same manner, reduce the width of the Price control until its right side is at the horizontal ruler’s 4” mark.</a:t>
            </a:r>
          </a:p>
        </p:txBody>
      </p:sp>
      <p:sp>
        <p:nvSpPr>
          <p:cNvPr id="4" name="Rectangle 4"/>
          <p:cNvSpPr>
            <a:spLocks noGrp="1" noChangeArrowheads="1"/>
          </p:cNvSpPr>
          <p:nvPr>
            <p:ph type="dt" sz="half" idx="10"/>
          </p:nvPr>
        </p:nvSpPr>
        <p:spPr>
          <a:xfrm>
            <a:off x="457200" y="6245225"/>
            <a:ext cx="2133600" cy="476250"/>
          </a:xfrm>
          <a:ln/>
        </p:spPr>
        <p:txBody>
          <a:bodyPr/>
          <a:lstStyle>
            <a:lvl1pPr>
              <a:defRPr/>
            </a:lvl1pPr>
          </a:lstStyle>
          <a:p>
            <a:pPr>
              <a:defRPr/>
            </a:pPr>
            <a:r>
              <a:rPr lang="en-US"/>
              <a:t>© 2014, John Wiley &amp; Sons, Inc.</a:t>
            </a:r>
          </a:p>
        </p:txBody>
      </p:sp>
      <p:sp>
        <p:nvSpPr>
          <p:cNvPr id="5" name="Rectangle 5"/>
          <p:cNvSpPr>
            <a:spLocks noGrp="1" noChangeArrowheads="1"/>
          </p:cNvSpPr>
          <p:nvPr>
            <p:ph type="ftr" sz="quarter" idx="11"/>
          </p:nvPr>
        </p:nvSpPr>
        <p:spPr>
          <a:xfrm>
            <a:off x="2629403" y="6245225"/>
            <a:ext cx="3885191" cy="476250"/>
          </a:xfrm>
          <a:ln/>
        </p:spPr>
        <p:txBody>
          <a:bodyPr/>
          <a:lstStyle>
            <a:lvl1pPr>
              <a:defRPr/>
            </a:lvl1pPr>
          </a:lstStyle>
          <a:p>
            <a:pPr>
              <a:defRPr/>
            </a:pPr>
            <a:r>
              <a:rPr lang="en-US"/>
              <a:t>Microsoft Official Academic Course, Microsoft Access 2013</a:t>
            </a:r>
            <a:endParaRPr lang="en-US" dirty="0"/>
          </a:p>
        </p:txBody>
      </p:sp>
      <p:sp>
        <p:nvSpPr>
          <p:cNvPr id="6" name="Rectangle 6"/>
          <p:cNvSpPr>
            <a:spLocks noGrp="1" noChangeArrowheads="1"/>
          </p:cNvSpPr>
          <p:nvPr>
            <p:ph type="sldNum" sz="quarter" idx="12"/>
          </p:nvPr>
        </p:nvSpPr>
        <p:spPr>
          <a:xfrm>
            <a:off x="6553200" y="6245225"/>
            <a:ext cx="2133600" cy="476250"/>
          </a:xfrm>
          <a:ln/>
        </p:spPr>
        <p:txBody>
          <a:bodyPr/>
          <a:lstStyle>
            <a:lvl1pPr>
              <a:defRPr/>
            </a:lvl1pPr>
          </a:lstStyle>
          <a:p>
            <a:pPr>
              <a:defRPr/>
            </a:pPr>
            <a:fld id="{3227066C-25CD-4A3B-B69F-B91E783C25B3}" type="slidenum">
              <a:rPr lang="en-US"/>
              <a:pPr>
                <a:defRPr/>
              </a:pPr>
              <a:t>45</a:t>
            </a:fld>
            <a:endParaRPr lang="en-US"/>
          </a:p>
        </p:txBody>
      </p:sp>
    </p:spTree>
    <p:extLst>
      <p:ext uri="{BB962C8B-B14F-4D97-AF65-F5344CB8AC3E}">
        <p14:creationId xmlns:p14="http://schemas.microsoft.com/office/powerpoint/2010/main" val="41032825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cs-CZ" b="0" i="0" u="none" strike="noStrike" baseline="0">
                <a:solidFill>
                  <a:srgbClr val="BA141A"/>
                </a:solidFill>
                <a:latin typeface="Segoe"/>
                <a:ea typeface="ＭＳ ゴシック"/>
              </a:rPr>
              <a:t>Step by Step: Format Controls on a Report</a:t>
            </a:r>
          </a:p>
        </p:txBody>
      </p:sp>
      <p:sp>
        <p:nvSpPr>
          <p:cNvPr id="3" name="Text Placeholder 2"/>
          <p:cNvSpPr>
            <a:spLocks noGrp="1"/>
          </p:cNvSpPr>
          <p:nvPr>
            <p:ph type="body" idx="1"/>
          </p:nvPr>
        </p:nvSpPr>
        <p:spPr/>
        <p:txBody>
          <a:bodyPr/>
          <a:lstStyle/>
          <a:p>
            <a:pPr lvl="1" rtl="0">
              <a:buFont typeface="+mj-lt"/>
              <a:buAutoNum type="arabicPeriod" startAt="4"/>
            </a:pPr>
            <a:r>
              <a:rPr lang="cs-CZ" b="0" i="0" u="none" strike="noStrike" baseline="0">
                <a:solidFill>
                  <a:srgbClr val="000000"/>
                </a:solidFill>
                <a:latin typeface="Segoe"/>
                <a:ea typeface="ＭＳ ゴシック"/>
              </a:rPr>
              <a:t>In the same manner, reduce the size of the Investment control until its right side is at the horizontal ruler’s 21/2” mark and its bottom is at the vertical ruler’s 11/2” mark.</a:t>
            </a:r>
          </a:p>
          <a:p>
            <a:pPr lvl="1" rtl="0">
              <a:buAutoNum type="arabicPeriod" startAt="4"/>
            </a:pPr>
            <a:r>
              <a:rPr lang="cs-CZ" b="0" i="0" u="none" strike="noStrike" baseline="0">
                <a:solidFill>
                  <a:srgbClr val="000000"/>
                </a:solidFill>
                <a:latin typeface="Segoe"/>
                <a:ea typeface="ＭＳ ゴシック"/>
              </a:rPr>
              <a:t>Click the </a:t>
            </a:r>
            <a:r>
              <a:rPr lang="cs-CZ" b="1" i="0" u="none" strike="noStrike" baseline="0">
                <a:solidFill>
                  <a:srgbClr val="000000"/>
                </a:solidFill>
                <a:latin typeface="Segoe"/>
                <a:ea typeface="ＭＳ ゴシック"/>
              </a:rPr>
              <a:t>Description </a:t>
            </a:r>
            <a:r>
              <a:rPr lang="cs-CZ" b="0" i="0" u="none" strike="noStrike" baseline="0">
                <a:solidFill>
                  <a:srgbClr val="000000"/>
                </a:solidFill>
                <a:latin typeface="Segoe"/>
                <a:ea typeface="ＭＳ ゴシック"/>
              </a:rPr>
              <a:t>control to select it.</a:t>
            </a:r>
          </a:p>
          <a:p>
            <a:pPr lvl="1" rtl="0">
              <a:buAutoNum type="arabicPeriod" startAt="4"/>
            </a:pPr>
            <a:r>
              <a:rPr lang="cs-CZ" b="0" i="0" u="none" strike="noStrike" baseline="0">
                <a:solidFill>
                  <a:srgbClr val="000000"/>
                </a:solidFill>
                <a:latin typeface="Segoe"/>
                <a:ea typeface="ＭＳ ゴシック"/>
              </a:rPr>
              <a:t>On the FORMAT tab, in the Font group, click the </a:t>
            </a:r>
            <a:r>
              <a:rPr lang="cs-CZ" b="1" i="0" u="none" strike="noStrike" baseline="0">
                <a:solidFill>
                  <a:srgbClr val="000000"/>
                </a:solidFill>
                <a:latin typeface="Segoe"/>
                <a:ea typeface="ＭＳ ゴシック"/>
              </a:rPr>
              <a:t>Bold </a:t>
            </a:r>
            <a:r>
              <a:rPr lang="cs-CZ" b="0" i="0" u="none" strike="noStrike" baseline="0">
                <a:solidFill>
                  <a:srgbClr val="000000"/>
                </a:solidFill>
                <a:latin typeface="Segoe"/>
                <a:ea typeface="ＭＳ ゴシック"/>
              </a:rPr>
              <a:t>button. The Description control displays bold.</a:t>
            </a:r>
          </a:p>
          <a:p>
            <a:pPr lvl="1" rtl="0">
              <a:buAutoNum type="arabicPeriod" startAt="4"/>
            </a:pPr>
            <a:r>
              <a:rPr lang="cs-CZ" b="0" i="0" u="none" strike="noStrike" baseline="0">
                <a:solidFill>
                  <a:srgbClr val="000000"/>
                </a:solidFill>
                <a:latin typeface="Segoe"/>
                <a:ea typeface="ＭＳ ゴシック"/>
              </a:rPr>
              <a:t>Click the arrow on the Font Size menu and select </a:t>
            </a:r>
            <a:r>
              <a:rPr lang="cs-CZ" b="1" i="0" u="none" strike="noStrike" baseline="0">
                <a:solidFill>
                  <a:srgbClr val="000000"/>
                </a:solidFill>
                <a:latin typeface="Segoe"/>
                <a:ea typeface="ＭＳ ゴシック"/>
              </a:rPr>
              <a:t>12 </a:t>
            </a:r>
            <a:r>
              <a:rPr lang="cs-CZ" b="0" i="0" u="none" strike="noStrike" baseline="0">
                <a:solidFill>
                  <a:srgbClr val="000000"/>
                </a:solidFill>
                <a:latin typeface="Segoe"/>
                <a:ea typeface="ＭＳ ゴシック"/>
              </a:rPr>
              <a:t>from the menu. The font size becomes 12.</a:t>
            </a:r>
          </a:p>
          <a:p>
            <a:pPr lvl="1" rtl="0">
              <a:buAutoNum type="arabicPeriod" startAt="4"/>
            </a:pPr>
            <a:r>
              <a:rPr lang="cs-CZ" b="0" i="0" u="none" strike="noStrike" baseline="0">
                <a:solidFill>
                  <a:srgbClr val="000000"/>
                </a:solidFill>
                <a:latin typeface="Segoe"/>
                <a:ea typeface="ＭＳ ゴシック"/>
              </a:rPr>
              <a:t>Click the</a:t>
            </a:r>
            <a:r>
              <a:rPr lang="cs-CZ" b="1" i="0" u="none" strike="noStrike" baseline="0">
                <a:solidFill>
                  <a:srgbClr val="000000"/>
                </a:solidFill>
                <a:latin typeface="Segoe"/>
                <a:ea typeface="ＭＳ ゴシック"/>
              </a:rPr>
              <a:t> In Stock </a:t>
            </a:r>
            <a:r>
              <a:rPr lang="cs-CZ" b="0" i="0" u="none" strike="noStrike" baseline="0">
                <a:solidFill>
                  <a:srgbClr val="000000"/>
                </a:solidFill>
                <a:latin typeface="Segoe"/>
                <a:ea typeface="ＭＳ ゴシック"/>
              </a:rPr>
              <a:t>control to select it.</a:t>
            </a:r>
            <a:endParaRPr lang="cs-CZ" b="0" i="0" u="none" strike="noStrike" baseline="0">
              <a:solidFill>
                <a:srgbClr val="000000"/>
              </a:solidFill>
              <a:latin typeface="Univers-Light"/>
              <a:ea typeface="Univers-Light"/>
            </a:endParaRPr>
          </a:p>
        </p:txBody>
      </p:sp>
      <p:sp>
        <p:nvSpPr>
          <p:cNvPr id="4" name="Rectangle 4"/>
          <p:cNvSpPr>
            <a:spLocks noGrp="1" noChangeArrowheads="1"/>
          </p:cNvSpPr>
          <p:nvPr>
            <p:ph type="dt" sz="half" idx="10"/>
          </p:nvPr>
        </p:nvSpPr>
        <p:spPr>
          <a:xfrm>
            <a:off x="457200" y="6245225"/>
            <a:ext cx="2133600" cy="476250"/>
          </a:xfrm>
          <a:ln/>
        </p:spPr>
        <p:txBody>
          <a:bodyPr/>
          <a:lstStyle>
            <a:lvl1pPr>
              <a:defRPr/>
            </a:lvl1pPr>
          </a:lstStyle>
          <a:p>
            <a:pPr>
              <a:defRPr/>
            </a:pPr>
            <a:r>
              <a:rPr lang="en-US"/>
              <a:t>© 2014, John Wiley &amp; Sons, Inc.</a:t>
            </a:r>
          </a:p>
        </p:txBody>
      </p:sp>
      <p:sp>
        <p:nvSpPr>
          <p:cNvPr id="5" name="Rectangle 5"/>
          <p:cNvSpPr>
            <a:spLocks noGrp="1" noChangeArrowheads="1"/>
          </p:cNvSpPr>
          <p:nvPr>
            <p:ph type="ftr" sz="quarter" idx="11"/>
          </p:nvPr>
        </p:nvSpPr>
        <p:spPr>
          <a:xfrm>
            <a:off x="2629403" y="6245225"/>
            <a:ext cx="3885191" cy="476250"/>
          </a:xfrm>
          <a:ln/>
        </p:spPr>
        <p:txBody>
          <a:bodyPr/>
          <a:lstStyle>
            <a:lvl1pPr>
              <a:defRPr/>
            </a:lvl1pPr>
          </a:lstStyle>
          <a:p>
            <a:pPr>
              <a:defRPr/>
            </a:pPr>
            <a:r>
              <a:rPr lang="en-US"/>
              <a:t>Microsoft Official Academic Course, Microsoft Access 2013</a:t>
            </a:r>
            <a:endParaRPr lang="en-US" dirty="0"/>
          </a:p>
        </p:txBody>
      </p:sp>
      <p:sp>
        <p:nvSpPr>
          <p:cNvPr id="6" name="Rectangle 6"/>
          <p:cNvSpPr>
            <a:spLocks noGrp="1" noChangeArrowheads="1"/>
          </p:cNvSpPr>
          <p:nvPr>
            <p:ph type="sldNum" sz="quarter" idx="12"/>
          </p:nvPr>
        </p:nvSpPr>
        <p:spPr>
          <a:xfrm>
            <a:off x="6553200" y="6245225"/>
            <a:ext cx="2133600" cy="476250"/>
          </a:xfrm>
          <a:ln/>
        </p:spPr>
        <p:txBody>
          <a:bodyPr/>
          <a:lstStyle>
            <a:lvl1pPr>
              <a:defRPr/>
            </a:lvl1pPr>
          </a:lstStyle>
          <a:p>
            <a:pPr>
              <a:defRPr/>
            </a:pPr>
            <a:fld id="{3227066C-25CD-4A3B-B69F-B91E783C25B3}" type="slidenum">
              <a:rPr lang="en-US"/>
              <a:pPr>
                <a:defRPr/>
              </a:pPr>
              <a:t>46</a:t>
            </a:fld>
            <a:endParaRPr lang="en-US"/>
          </a:p>
        </p:txBody>
      </p:sp>
    </p:spTree>
    <p:extLst>
      <p:ext uri="{BB962C8B-B14F-4D97-AF65-F5344CB8AC3E}">
        <p14:creationId xmlns:p14="http://schemas.microsoft.com/office/powerpoint/2010/main" val="334159573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cs-CZ" b="0" i="0" u="none" strike="noStrike" baseline="0">
                <a:solidFill>
                  <a:srgbClr val="BA141A"/>
                </a:solidFill>
                <a:latin typeface="Segoe"/>
                <a:ea typeface="ＭＳ ゴシック"/>
              </a:rPr>
              <a:t>Step by Step: Format Controls on a Report</a:t>
            </a:r>
          </a:p>
        </p:txBody>
      </p:sp>
      <p:sp>
        <p:nvSpPr>
          <p:cNvPr id="3" name="Text Placeholder 2"/>
          <p:cNvSpPr>
            <a:spLocks noGrp="1"/>
          </p:cNvSpPr>
          <p:nvPr>
            <p:ph type="body" idx="1"/>
          </p:nvPr>
        </p:nvSpPr>
        <p:spPr/>
        <p:txBody>
          <a:bodyPr/>
          <a:lstStyle/>
          <a:p>
            <a:pPr lvl="1" rtl="0">
              <a:buFont typeface="+mj-lt"/>
              <a:buAutoNum type="arabicPeriod" startAt="9"/>
            </a:pPr>
            <a:r>
              <a:rPr lang="cs-CZ" b="0" i="0" u="none" strike="noStrike" baseline="0">
                <a:solidFill>
                  <a:srgbClr val="000000"/>
                </a:solidFill>
                <a:latin typeface="Segoe"/>
                <a:ea typeface="ＭＳ ゴシック"/>
              </a:rPr>
              <a:t>On the FORMAT tab, in </a:t>
            </a:r>
            <a:br>
              <a:rPr lang="cs-CZ" b="0" i="0" u="none" strike="noStrike" baseline="0">
                <a:solidFill>
                  <a:srgbClr val="000000"/>
                </a:solidFill>
                <a:latin typeface="Segoe"/>
                <a:ea typeface="ＭＳ ゴシック"/>
              </a:rPr>
            </a:br>
            <a:r>
              <a:rPr lang="cs-CZ" b="0" i="0" u="none" strike="noStrike" baseline="0">
                <a:solidFill>
                  <a:srgbClr val="000000"/>
                </a:solidFill>
                <a:latin typeface="Segoe"/>
                <a:ea typeface="ＭＳ ゴシック"/>
              </a:rPr>
              <a:t>the Font group, click </a:t>
            </a:r>
            <a:br>
              <a:rPr lang="cs-CZ" b="0" i="0" u="none" strike="noStrike" baseline="0">
                <a:solidFill>
                  <a:srgbClr val="000000"/>
                </a:solidFill>
                <a:latin typeface="Segoe"/>
                <a:ea typeface="ＭＳ ゴシック"/>
              </a:rPr>
            </a:br>
            <a:r>
              <a:rPr lang="cs-CZ" b="0" i="0" u="none" strike="noStrike" baseline="0">
                <a:solidFill>
                  <a:srgbClr val="000000"/>
                </a:solidFill>
                <a:latin typeface="Segoe"/>
                <a:ea typeface="ＭＳ ゴシック"/>
              </a:rPr>
              <a:t>the </a:t>
            </a:r>
            <a:r>
              <a:rPr lang="cs-CZ" b="1" i="0" u="none" strike="noStrike" baseline="0">
                <a:solidFill>
                  <a:srgbClr val="000000"/>
                </a:solidFill>
                <a:latin typeface="Segoe"/>
                <a:ea typeface="ＭＳ ゴシック"/>
              </a:rPr>
              <a:t>Center </a:t>
            </a:r>
            <a:r>
              <a:rPr lang="cs-CZ" b="0" i="0" u="none" strike="noStrike" baseline="0">
                <a:solidFill>
                  <a:srgbClr val="000000"/>
                </a:solidFill>
                <a:latin typeface="Segoe"/>
                <a:ea typeface="ＭＳ ゴシック"/>
              </a:rPr>
              <a:t>button. The </a:t>
            </a:r>
            <a:br>
              <a:rPr lang="cs-CZ" b="0" i="0" u="none" strike="noStrike" baseline="0">
                <a:solidFill>
                  <a:srgbClr val="000000"/>
                </a:solidFill>
                <a:latin typeface="Segoe"/>
                <a:ea typeface="ＭＳ ゴシック"/>
              </a:rPr>
            </a:br>
            <a:r>
              <a:rPr lang="cs-CZ" b="0" i="0" u="none" strike="noStrike" baseline="0">
                <a:solidFill>
                  <a:srgbClr val="000000"/>
                </a:solidFill>
                <a:latin typeface="Segoe"/>
                <a:ea typeface="ＭＳ ゴシック"/>
              </a:rPr>
              <a:t>In Stock text becomes </a:t>
            </a:r>
            <a:br>
              <a:rPr lang="cs-CZ" b="0" i="0" u="none" strike="noStrike" baseline="0">
                <a:solidFill>
                  <a:srgbClr val="000000"/>
                </a:solidFill>
                <a:latin typeface="Segoe"/>
                <a:ea typeface="ＭＳ ゴシック"/>
              </a:rPr>
            </a:br>
            <a:r>
              <a:rPr lang="cs-CZ" b="0" i="0" u="none" strike="noStrike" baseline="0">
                <a:solidFill>
                  <a:srgbClr val="000000"/>
                </a:solidFill>
                <a:latin typeface="Segoe"/>
                <a:ea typeface="ＭＳ ゴシック"/>
              </a:rPr>
              <a:t>centered in the control </a:t>
            </a:r>
            <a:br>
              <a:rPr lang="cs-CZ" b="0" i="0" u="none" strike="noStrike" baseline="0">
                <a:solidFill>
                  <a:srgbClr val="000000"/>
                </a:solidFill>
                <a:latin typeface="Segoe"/>
                <a:ea typeface="ＭＳ ゴシック"/>
              </a:rPr>
            </a:br>
            <a:r>
              <a:rPr lang="cs-CZ" b="0" i="0" u="none" strike="noStrike" baseline="0">
                <a:solidFill>
                  <a:srgbClr val="000000"/>
                </a:solidFill>
                <a:latin typeface="Segoe"/>
                <a:ea typeface="ＭＳ ゴシック"/>
              </a:rPr>
              <a:t>box. Your report should </a:t>
            </a:r>
            <a:br>
              <a:rPr lang="cs-CZ" b="0" i="0" u="none" strike="noStrike" baseline="0">
                <a:solidFill>
                  <a:srgbClr val="000000"/>
                </a:solidFill>
                <a:latin typeface="Segoe"/>
                <a:ea typeface="ＭＳ ゴシック"/>
              </a:rPr>
            </a:br>
            <a:r>
              <a:rPr lang="cs-CZ" b="0" i="0" u="none" strike="noStrike" baseline="0">
                <a:solidFill>
                  <a:srgbClr val="000000"/>
                </a:solidFill>
                <a:latin typeface="Segoe"/>
                <a:ea typeface="ＭＳ ゴシック"/>
              </a:rPr>
              <a:t>look similar to the</a:t>
            </a:r>
            <a:br>
              <a:rPr lang="cs-CZ" b="0" i="0" u="none" strike="noStrike" baseline="0">
                <a:solidFill>
                  <a:srgbClr val="000000"/>
                </a:solidFill>
                <a:latin typeface="Segoe"/>
                <a:ea typeface="ＭＳ ゴシック"/>
              </a:rPr>
            </a:br>
            <a:r>
              <a:rPr lang="cs-CZ" b="0" i="0" u="none" strike="noStrike" baseline="0">
                <a:solidFill>
                  <a:srgbClr val="000000"/>
                </a:solidFill>
                <a:latin typeface="Segoe"/>
                <a:ea typeface="ＭＳ ゴシック"/>
              </a:rPr>
              <a:t>figure at right.</a:t>
            </a:r>
          </a:p>
          <a:p>
            <a:pPr lvl="1" rtl="0">
              <a:buAutoNum type="arabicPeriod" startAt="9"/>
            </a:pPr>
            <a:r>
              <a:rPr lang="cs-CZ" b="0" i="0" u="none" strike="noStrike" baseline="0">
                <a:solidFill>
                  <a:srgbClr val="000000"/>
                </a:solidFill>
                <a:latin typeface="Segoe"/>
                <a:ea typeface="ＭＳ ゴシック"/>
              </a:rPr>
              <a:t>Click the </a:t>
            </a:r>
            <a:r>
              <a:rPr lang="cs-CZ" b="1" i="0" u="none" strike="noStrike" baseline="0">
                <a:solidFill>
                  <a:srgbClr val="000000"/>
                </a:solidFill>
                <a:latin typeface="Segoe"/>
                <a:ea typeface="ＭＳ ゴシック"/>
              </a:rPr>
              <a:t>Investment </a:t>
            </a:r>
            <a:br>
              <a:rPr lang="cs-CZ" b="1" i="0" u="none" strike="noStrike" baseline="0">
                <a:solidFill>
                  <a:srgbClr val="000000"/>
                </a:solidFill>
                <a:latin typeface="Segoe"/>
                <a:ea typeface="ＭＳ ゴシック"/>
              </a:rPr>
            </a:br>
            <a:r>
              <a:rPr lang="cs-CZ" b="0" i="0" u="none" strike="noStrike" baseline="0">
                <a:solidFill>
                  <a:srgbClr val="000000"/>
                </a:solidFill>
                <a:latin typeface="Segoe"/>
                <a:ea typeface="ＭＳ ゴシック"/>
              </a:rPr>
              <a:t>control that contains </a:t>
            </a:r>
            <a:br>
              <a:rPr lang="cs-CZ" b="0" i="0" u="none" strike="noStrike" baseline="0">
                <a:solidFill>
                  <a:srgbClr val="000000"/>
                </a:solidFill>
                <a:latin typeface="Segoe"/>
                <a:ea typeface="ＭＳ ゴシック"/>
              </a:rPr>
            </a:br>
            <a:r>
              <a:rPr lang="cs-CZ" b="0" i="0" u="none" strike="noStrike" baseline="0">
                <a:solidFill>
                  <a:srgbClr val="000000"/>
                </a:solidFill>
                <a:latin typeface="Segoe"/>
                <a:ea typeface="ＭＳ ゴシック"/>
              </a:rPr>
              <a:t>the formula you </a:t>
            </a:r>
            <a:br>
              <a:rPr lang="cs-CZ" b="0" i="0" u="none" strike="noStrike" baseline="0">
                <a:solidFill>
                  <a:srgbClr val="000000"/>
                </a:solidFill>
                <a:latin typeface="Segoe"/>
                <a:ea typeface="ＭＳ ゴシック"/>
              </a:rPr>
            </a:br>
            <a:r>
              <a:rPr lang="cs-CZ" b="0" i="0" u="none" strike="noStrike" baseline="0">
                <a:solidFill>
                  <a:srgbClr val="000000"/>
                </a:solidFill>
                <a:latin typeface="Segoe"/>
                <a:ea typeface="ＭＳ ゴシック"/>
              </a:rPr>
              <a:t>entered in an earlier exercise.</a:t>
            </a:r>
            <a:endParaRPr lang="cs-CZ" b="0" i="0" u="none" strike="noStrike" baseline="0">
              <a:solidFill>
                <a:srgbClr val="000000"/>
              </a:solidFill>
              <a:latin typeface="Univers-Light"/>
              <a:ea typeface="Univers-Light"/>
            </a:endParaRPr>
          </a:p>
        </p:txBody>
      </p:sp>
      <p:sp>
        <p:nvSpPr>
          <p:cNvPr id="4" name="Rectangle 4"/>
          <p:cNvSpPr>
            <a:spLocks noGrp="1" noChangeArrowheads="1"/>
          </p:cNvSpPr>
          <p:nvPr>
            <p:ph type="dt" sz="half" idx="10"/>
          </p:nvPr>
        </p:nvSpPr>
        <p:spPr>
          <a:xfrm>
            <a:off x="457200" y="6245225"/>
            <a:ext cx="2133600" cy="476250"/>
          </a:xfrm>
          <a:ln/>
        </p:spPr>
        <p:txBody>
          <a:bodyPr/>
          <a:lstStyle>
            <a:lvl1pPr>
              <a:defRPr/>
            </a:lvl1pPr>
          </a:lstStyle>
          <a:p>
            <a:pPr>
              <a:defRPr/>
            </a:pPr>
            <a:r>
              <a:rPr lang="en-US"/>
              <a:t>© 2014, John Wiley &amp; Sons, Inc.</a:t>
            </a:r>
          </a:p>
        </p:txBody>
      </p:sp>
      <p:sp>
        <p:nvSpPr>
          <p:cNvPr id="5" name="Rectangle 5"/>
          <p:cNvSpPr>
            <a:spLocks noGrp="1" noChangeArrowheads="1"/>
          </p:cNvSpPr>
          <p:nvPr>
            <p:ph type="ftr" sz="quarter" idx="11"/>
          </p:nvPr>
        </p:nvSpPr>
        <p:spPr>
          <a:xfrm>
            <a:off x="2629403" y="6245225"/>
            <a:ext cx="3885191" cy="476250"/>
          </a:xfrm>
          <a:ln/>
        </p:spPr>
        <p:txBody>
          <a:bodyPr/>
          <a:lstStyle>
            <a:lvl1pPr>
              <a:defRPr/>
            </a:lvl1pPr>
          </a:lstStyle>
          <a:p>
            <a:pPr>
              <a:defRPr/>
            </a:pPr>
            <a:r>
              <a:rPr lang="en-US"/>
              <a:t>Microsoft Official Academic Course, Microsoft Access 2013</a:t>
            </a:r>
            <a:endParaRPr lang="en-US" dirty="0"/>
          </a:p>
        </p:txBody>
      </p:sp>
      <p:sp>
        <p:nvSpPr>
          <p:cNvPr id="6" name="Rectangle 6"/>
          <p:cNvSpPr>
            <a:spLocks noGrp="1" noChangeArrowheads="1"/>
          </p:cNvSpPr>
          <p:nvPr>
            <p:ph type="sldNum" sz="quarter" idx="12"/>
          </p:nvPr>
        </p:nvSpPr>
        <p:spPr>
          <a:xfrm>
            <a:off x="6553200" y="6245225"/>
            <a:ext cx="2133600" cy="476250"/>
          </a:xfrm>
          <a:ln/>
        </p:spPr>
        <p:txBody>
          <a:bodyPr/>
          <a:lstStyle>
            <a:lvl1pPr>
              <a:defRPr/>
            </a:lvl1pPr>
          </a:lstStyle>
          <a:p>
            <a:pPr>
              <a:defRPr/>
            </a:pPr>
            <a:fld id="{3227066C-25CD-4A3B-B69F-B91E783C25B3}" type="slidenum">
              <a:rPr lang="en-US"/>
              <a:pPr>
                <a:defRPr/>
              </a:pPr>
              <a:t>47</a:t>
            </a:fld>
            <a:endParaRPr lang="en-US"/>
          </a:p>
        </p:txBody>
      </p:sp>
      <p:pic>
        <p:nvPicPr>
          <p:cNvPr id="7" name="Picture 6" descr="083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23510" y="1600200"/>
            <a:ext cx="4261125" cy="3600708"/>
          </a:xfrm>
          <a:prstGeom prst="rect">
            <a:avLst/>
          </a:prstGeom>
        </p:spPr>
      </p:pic>
    </p:spTree>
    <p:extLst>
      <p:ext uri="{BB962C8B-B14F-4D97-AF65-F5344CB8AC3E}">
        <p14:creationId xmlns:p14="http://schemas.microsoft.com/office/powerpoint/2010/main" val="345893485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cs-CZ" b="0" i="0" u="none" strike="noStrike" baseline="0">
                <a:solidFill>
                  <a:srgbClr val="BA141A"/>
                </a:solidFill>
                <a:latin typeface="Segoe"/>
                <a:ea typeface="ＭＳ ゴシック"/>
              </a:rPr>
              <a:t>Step by Step: Format Controls on a Report</a:t>
            </a:r>
          </a:p>
        </p:txBody>
      </p:sp>
      <p:sp>
        <p:nvSpPr>
          <p:cNvPr id="3" name="Text Placeholder 2"/>
          <p:cNvSpPr>
            <a:spLocks noGrp="1"/>
          </p:cNvSpPr>
          <p:nvPr>
            <p:ph type="body" idx="1"/>
          </p:nvPr>
        </p:nvSpPr>
        <p:spPr/>
        <p:txBody>
          <a:bodyPr/>
          <a:lstStyle/>
          <a:p>
            <a:pPr lvl="1" rtl="0">
              <a:buFont typeface="+mj-lt"/>
              <a:buAutoNum type="arabicPeriod" startAt="11"/>
            </a:pPr>
            <a:r>
              <a:rPr lang="cs-CZ" b="0" i="0" u="none" strike="noStrike" baseline="0">
                <a:solidFill>
                  <a:srgbClr val="000000"/>
                </a:solidFill>
                <a:latin typeface="Segoe"/>
                <a:ea typeface="ＭＳ ゴシック"/>
              </a:rPr>
              <a:t>On the FORMAT tab, in the Number group, click the </a:t>
            </a:r>
            <a:r>
              <a:rPr lang="cs-CZ" b="1" i="0" u="none" strike="noStrike" baseline="0">
                <a:solidFill>
                  <a:srgbClr val="000000"/>
                </a:solidFill>
                <a:latin typeface="Segoe"/>
                <a:ea typeface="ＭＳ ゴシック"/>
              </a:rPr>
              <a:t>Apply Currency Format </a:t>
            </a:r>
            <a:r>
              <a:rPr lang="cs-CZ" b="0" i="0" u="none" strike="noStrike" baseline="0">
                <a:solidFill>
                  <a:srgbClr val="000000"/>
                </a:solidFill>
                <a:latin typeface="Segoe"/>
                <a:ea typeface="ＭＳ ゴシック"/>
              </a:rPr>
              <a:t>command.</a:t>
            </a:r>
          </a:p>
          <a:p>
            <a:pPr lvl="1" rtl="0">
              <a:buAutoNum type="arabicPeriod" startAt="11"/>
            </a:pPr>
            <a:r>
              <a:rPr lang="cs-CZ" b="0" i="0" u="none" strike="noStrike" baseline="0">
                <a:solidFill>
                  <a:srgbClr val="000000"/>
                </a:solidFill>
                <a:latin typeface="Segoe"/>
                <a:ea typeface="ＭＳ ゴシック"/>
              </a:rPr>
              <a:t>Click the </a:t>
            </a:r>
            <a:r>
              <a:rPr lang="cs-CZ" b="1" i="0" u="none" strike="noStrike" baseline="0">
                <a:solidFill>
                  <a:srgbClr val="000000"/>
                </a:solidFill>
                <a:latin typeface="Segoe"/>
                <a:ea typeface="ＭＳ ゴシック"/>
              </a:rPr>
              <a:t>Price </a:t>
            </a:r>
            <a:r>
              <a:rPr lang="cs-CZ" b="0" i="0" u="none" strike="noStrike" baseline="0">
                <a:solidFill>
                  <a:srgbClr val="000000"/>
                </a:solidFill>
                <a:latin typeface="Segoe"/>
                <a:ea typeface="ＭＳ ゴシック"/>
              </a:rPr>
              <a:t>control.</a:t>
            </a:r>
          </a:p>
          <a:p>
            <a:pPr lvl="1" rtl="0">
              <a:buAutoNum type="arabicPeriod" startAt="11"/>
            </a:pPr>
            <a:r>
              <a:rPr lang="cs-CZ" b="0" i="0" u="none" strike="noStrike" baseline="0">
                <a:solidFill>
                  <a:srgbClr val="000000"/>
                </a:solidFill>
                <a:latin typeface="Segoe"/>
                <a:ea typeface="ＭＳ ゴシック"/>
              </a:rPr>
              <a:t>On the FORMAT tab, in the Number group, click the </a:t>
            </a:r>
            <a:r>
              <a:rPr lang="cs-CZ" b="1" i="0" u="none" strike="noStrike" baseline="0">
                <a:solidFill>
                  <a:srgbClr val="000000"/>
                </a:solidFill>
                <a:latin typeface="Segoe"/>
                <a:ea typeface="ＭＳ ゴシック"/>
              </a:rPr>
              <a:t>Apply Currency Format </a:t>
            </a:r>
            <a:r>
              <a:rPr lang="cs-CZ" b="0" i="0" u="none" strike="noStrike" baseline="0">
                <a:solidFill>
                  <a:srgbClr val="000000"/>
                </a:solidFill>
                <a:latin typeface="Segoe"/>
                <a:ea typeface="ＭＳ ゴシック"/>
              </a:rPr>
              <a:t>command.</a:t>
            </a:r>
          </a:p>
          <a:p>
            <a:pPr lvl="1" rtl="0">
              <a:buAutoNum type="arabicPeriod" startAt="11"/>
            </a:pPr>
            <a:r>
              <a:rPr lang="cs-CZ" b="1" i="0" u="none" strike="noStrike" baseline="0">
                <a:solidFill>
                  <a:srgbClr val="000000"/>
                </a:solidFill>
                <a:latin typeface="Segoe"/>
                <a:ea typeface="ＭＳ ゴシック"/>
              </a:rPr>
              <a:t>SAVE </a:t>
            </a:r>
            <a:r>
              <a:rPr lang="cs-CZ" b="0" i="0" u="none" strike="noStrike" baseline="0">
                <a:solidFill>
                  <a:srgbClr val="000000"/>
                </a:solidFill>
                <a:latin typeface="Segoe"/>
                <a:ea typeface="ＭＳ ゴシック"/>
              </a:rPr>
              <a:t>the report.</a:t>
            </a:r>
          </a:p>
          <a:p>
            <a:pPr lvl="1" rtl="0">
              <a:buAutoNum type="arabicPeriod" startAt="11"/>
            </a:pPr>
            <a:r>
              <a:rPr lang="cs-CZ" b="0" i="0" u="none" strike="noStrike" baseline="0">
                <a:solidFill>
                  <a:srgbClr val="000000"/>
                </a:solidFill>
                <a:latin typeface="Segoe"/>
                <a:ea typeface="ＭＳ ゴシック"/>
              </a:rPr>
              <a:t>Switch to Report view to see the changes you’ve made. Notice the text formatting changes as well as the currency formats for the Investment and Price fields.</a:t>
            </a:r>
          </a:p>
        </p:txBody>
      </p:sp>
      <p:sp>
        <p:nvSpPr>
          <p:cNvPr id="4" name="Rectangle 4"/>
          <p:cNvSpPr>
            <a:spLocks noGrp="1" noChangeArrowheads="1"/>
          </p:cNvSpPr>
          <p:nvPr>
            <p:ph type="dt" sz="half" idx="10"/>
          </p:nvPr>
        </p:nvSpPr>
        <p:spPr>
          <a:xfrm>
            <a:off x="457200" y="6245225"/>
            <a:ext cx="2133600" cy="476250"/>
          </a:xfrm>
          <a:ln/>
        </p:spPr>
        <p:txBody>
          <a:bodyPr/>
          <a:lstStyle>
            <a:lvl1pPr>
              <a:defRPr/>
            </a:lvl1pPr>
          </a:lstStyle>
          <a:p>
            <a:pPr>
              <a:defRPr/>
            </a:pPr>
            <a:r>
              <a:rPr lang="en-US"/>
              <a:t>© 2014, John Wiley &amp; Sons, Inc.</a:t>
            </a:r>
          </a:p>
        </p:txBody>
      </p:sp>
      <p:sp>
        <p:nvSpPr>
          <p:cNvPr id="5" name="Rectangle 5"/>
          <p:cNvSpPr>
            <a:spLocks noGrp="1" noChangeArrowheads="1"/>
          </p:cNvSpPr>
          <p:nvPr>
            <p:ph type="ftr" sz="quarter" idx="11"/>
          </p:nvPr>
        </p:nvSpPr>
        <p:spPr>
          <a:xfrm>
            <a:off x="2629403" y="6245225"/>
            <a:ext cx="3885191" cy="476250"/>
          </a:xfrm>
          <a:ln/>
        </p:spPr>
        <p:txBody>
          <a:bodyPr/>
          <a:lstStyle>
            <a:lvl1pPr>
              <a:defRPr/>
            </a:lvl1pPr>
          </a:lstStyle>
          <a:p>
            <a:pPr>
              <a:defRPr/>
            </a:pPr>
            <a:r>
              <a:rPr lang="en-US"/>
              <a:t>Microsoft Official Academic Course, Microsoft Access 2013</a:t>
            </a:r>
            <a:endParaRPr lang="en-US" dirty="0"/>
          </a:p>
        </p:txBody>
      </p:sp>
      <p:sp>
        <p:nvSpPr>
          <p:cNvPr id="6" name="Rectangle 6"/>
          <p:cNvSpPr>
            <a:spLocks noGrp="1" noChangeArrowheads="1"/>
          </p:cNvSpPr>
          <p:nvPr>
            <p:ph type="sldNum" sz="quarter" idx="12"/>
          </p:nvPr>
        </p:nvSpPr>
        <p:spPr>
          <a:xfrm>
            <a:off x="6553200" y="6245225"/>
            <a:ext cx="2133600" cy="476250"/>
          </a:xfrm>
          <a:ln/>
        </p:spPr>
        <p:txBody>
          <a:bodyPr/>
          <a:lstStyle>
            <a:lvl1pPr>
              <a:defRPr/>
            </a:lvl1pPr>
          </a:lstStyle>
          <a:p>
            <a:pPr>
              <a:defRPr/>
            </a:pPr>
            <a:fld id="{3227066C-25CD-4A3B-B69F-B91E783C25B3}" type="slidenum">
              <a:rPr lang="en-US"/>
              <a:pPr>
                <a:defRPr/>
              </a:pPr>
              <a:t>48</a:t>
            </a:fld>
            <a:endParaRPr lang="en-US"/>
          </a:p>
        </p:txBody>
      </p:sp>
    </p:spTree>
    <p:extLst>
      <p:ext uri="{BB962C8B-B14F-4D97-AF65-F5344CB8AC3E}">
        <p14:creationId xmlns:p14="http://schemas.microsoft.com/office/powerpoint/2010/main" val="9301365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cs-CZ" b="0" i="0" u="none" strike="noStrike" baseline="0">
                <a:solidFill>
                  <a:srgbClr val="BA141A"/>
                </a:solidFill>
                <a:latin typeface="Segoe"/>
                <a:ea typeface="ＭＳ ゴシック"/>
              </a:rPr>
              <a:t>Step by Step: Format Controls on a Report</a:t>
            </a:r>
          </a:p>
        </p:txBody>
      </p:sp>
      <p:sp>
        <p:nvSpPr>
          <p:cNvPr id="3" name="Text Placeholder 2"/>
          <p:cNvSpPr>
            <a:spLocks noGrp="1"/>
          </p:cNvSpPr>
          <p:nvPr>
            <p:ph type="body" idx="1"/>
          </p:nvPr>
        </p:nvSpPr>
        <p:spPr/>
        <p:txBody>
          <a:bodyPr/>
          <a:lstStyle/>
          <a:p>
            <a:pPr lvl="1" rtl="0">
              <a:buFont typeface="+mj-lt"/>
              <a:buAutoNum type="arabicPeriod" startAt="16"/>
            </a:pPr>
            <a:r>
              <a:rPr lang="cs-CZ" b="1" i="0" u="none" strike="noStrike" baseline="0">
                <a:solidFill>
                  <a:srgbClr val="000000"/>
                </a:solidFill>
                <a:latin typeface="Segoe"/>
                <a:ea typeface="ＭＳ ゴシック"/>
              </a:rPr>
              <a:t>CLOSE </a:t>
            </a:r>
            <a:r>
              <a:rPr lang="cs-CZ" b="0" i="0" u="none" strike="noStrike" baseline="0">
                <a:solidFill>
                  <a:srgbClr val="000000"/>
                </a:solidFill>
                <a:latin typeface="Segoe"/>
                <a:ea typeface="ＭＳ ゴシック"/>
              </a:rPr>
              <a:t>the report.</a:t>
            </a:r>
          </a:p>
          <a:p>
            <a:pPr lvl="1" rtl="0">
              <a:buAutoNum type="arabicPeriod" startAt="16"/>
            </a:pPr>
            <a:r>
              <a:rPr lang="cs-CZ" b="1" i="0" u="none" strike="noStrike" baseline="0">
                <a:solidFill>
                  <a:srgbClr val="000000"/>
                </a:solidFill>
                <a:latin typeface="Segoe"/>
                <a:ea typeface="ＭＳ ゴシック"/>
              </a:rPr>
              <a:t>OPEN</a:t>
            </a:r>
            <a:r>
              <a:rPr lang="cs-CZ" b="0" i="0" u="none" strike="noStrike" baseline="0">
                <a:solidFill>
                  <a:srgbClr val="000000"/>
                </a:solidFill>
                <a:latin typeface="Segoe"/>
                <a:ea typeface="ＭＳ ゴシック"/>
              </a:rPr>
              <a:t> the </a:t>
            </a:r>
            <a:r>
              <a:rPr lang="cs-CZ" b="1" i="0" u="none" strike="noStrike" baseline="0">
                <a:solidFill>
                  <a:srgbClr val="000000"/>
                </a:solidFill>
                <a:latin typeface="Segoe"/>
                <a:ea typeface="ＭＳ ゴシック"/>
              </a:rPr>
              <a:t>Toys By Quantity In Stock</a:t>
            </a:r>
            <a:r>
              <a:rPr lang="cs-CZ" b="0" i="0" u="none" strike="noStrike" baseline="0">
                <a:solidFill>
                  <a:srgbClr val="000000"/>
                </a:solidFill>
                <a:latin typeface="Segoe"/>
                <a:ea typeface="ＭＳ ゴシック"/>
              </a:rPr>
              <a:t> report in Design view.</a:t>
            </a:r>
          </a:p>
          <a:p>
            <a:pPr lvl="1" rtl="0">
              <a:buAutoNum type="arabicPeriod" startAt="16"/>
            </a:pPr>
            <a:r>
              <a:rPr lang="cs-CZ" b="0" i="0" u="none" strike="noStrike" baseline="0">
                <a:solidFill>
                  <a:srgbClr val="000000"/>
                </a:solidFill>
                <a:latin typeface="Segoe"/>
                <a:ea typeface="ＭＳ ゴシック"/>
              </a:rPr>
              <a:t>In the Report Header section, click the </a:t>
            </a:r>
            <a:r>
              <a:rPr lang="cs-CZ" b="1" i="0" u="none" strike="noStrike" baseline="0">
                <a:solidFill>
                  <a:srgbClr val="000000"/>
                </a:solidFill>
                <a:latin typeface="Segoe"/>
                <a:ea typeface="ＭＳ ゴシック"/>
              </a:rPr>
              <a:t>Print Report </a:t>
            </a:r>
            <a:r>
              <a:rPr lang="cs-CZ" b="0" i="0" u="none" strike="noStrike" baseline="0">
                <a:solidFill>
                  <a:srgbClr val="000000"/>
                </a:solidFill>
                <a:latin typeface="Segoe"/>
                <a:ea typeface="ＭＳ ゴシック"/>
              </a:rPr>
              <a:t>Button control to select it.</a:t>
            </a:r>
          </a:p>
          <a:p>
            <a:pPr lvl="1" rtl="0">
              <a:buAutoNum type="arabicPeriod" startAt="16"/>
            </a:pPr>
            <a:r>
              <a:rPr lang="cs-CZ" b="0" i="0" u="none" strike="noStrike" baseline="0">
                <a:solidFill>
                  <a:srgbClr val="000000"/>
                </a:solidFill>
                <a:latin typeface="Segoe"/>
                <a:ea typeface="ＭＳ ゴシック"/>
              </a:rPr>
              <a:t>On the FORMAT tab, in the Control Formatting group, click the </a:t>
            </a:r>
            <a:r>
              <a:rPr lang="cs-CZ" b="1" i="0" u="none" strike="noStrike" baseline="0">
                <a:solidFill>
                  <a:srgbClr val="000000"/>
                </a:solidFill>
                <a:latin typeface="Segoe"/>
                <a:ea typeface="ＭＳ ゴシック"/>
              </a:rPr>
              <a:t>Change Shape</a:t>
            </a:r>
            <a:r>
              <a:rPr lang="cs-CZ" b="1" i="0" u="none" strike="noStrike" baseline="0">
                <a:solidFill>
                  <a:srgbClr val="000000"/>
                </a:solidFill>
                <a:latin typeface="Segoe"/>
                <a:ea typeface="Univers-BlackExt"/>
              </a:rPr>
              <a:t> </a:t>
            </a:r>
            <a:r>
              <a:rPr lang="cs-CZ" b="0" i="0" u="none" strike="noStrike" baseline="0">
                <a:solidFill>
                  <a:srgbClr val="000000"/>
                </a:solidFill>
                <a:latin typeface="Segoe"/>
                <a:ea typeface="ＭＳ ゴシック"/>
              </a:rPr>
              <a:t>button to display the menu. Click the </a:t>
            </a:r>
            <a:r>
              <a:rPr lang="cs-CZ" b="1" i="0" u="none" strike="noStrike" baseline="0">
                <a:solidFill>
                  <a:srgbClr val="000000"/>
                </a:solidFill>
                <a:latin typeface="Segoe"/>
                <a:ea typeface="ＭＳ ゴシック"/>
              </a:rPr>
              <a:t>Oval</a:t>
            </a:r>
            <a:r>
              <a:rPr lang="cs-CZ" b="1" i="0" u="none" strike="noStrike" baseline="0">
                <a:solidFill>
                  <a:srgbClr val="000000"/>
                </a:solidFill>
                <a:latin typeface="Segoe"/>
                <a:ea typeface="Univers-BlackExt"/>
              </a:rPr>
              <a:t> </a:t>
            </a:r>
            <a:r>
              <a:rPr lang="cs-CZ" b="0" i="0" u="none" strike="noStrike" baseline="0">
                <a:solidFill>
                  <a:srgbClr val="000000"/>
                </a:solidFill>
                <a:latin typeface="Segoe"/>
                <a:ea typeface="ＭＳ ゴシック"/>
              </a:rPr>
              <a:t>option. The Button control’s shape changes to an oval.</a:t>
            </a:r>
          </a:p>
          <a:p>
            <a:pPr lvl="1" rtl="0">
              <a:buAutoNum type="arabicPeriod" startAt="16"/>
            </a:pPr>
            <a:r>
              <a:rPr lang="cs-CZ" b="1" i="0" u="none" strike="noStrike" baseline="0">
                <a:solidFill>
                  <a:srgbClr val="000000"/>
                </a:solidFill>
                <a:latin typeface="Segoe"/>
                <a:ea typeface="ＭＳ ゴシック"/>
              </a:rPr>
              <a:t>SAVE </a:t>
            </a:r>
            <a:r>
              <a:rPr lang="cs-CZ" b="0" i="0" u="none" strike="noStrike" baseline="0">
                <a:solidFill>
                  <a:srgbClr val="000000"/>
                </a:solidFill>
                <a:latin typeface="Segoe"/>
                <a:ea typeface="ＭＳ ゴシック"/>
              </a:rPr>
              <a:t>and </a:t>
            </a:r>
            <a:r>
              <a:rPr lang="cs-CZ" b="1" i="0" u="none" strike="noStrike" baseline="0">
                <a:solidFill>
                  <a:srgbClr val="000000"/>
                </a:solidFill>
                <a:latin typeface="Segoe"/>
                <a:ea typeface="ＭＳ ゴシック"/>
              </a:rPr>
              <a:t>CLOSE </a:t>
            </a:r>
            <a:r>
              <a:rPr lang="cs-CZ" b="0" i="0" u="none" strike="noStrike" baseline="0">
                <a:solidFill>
                  <a:srgbClr val="000000"/>
                </a:solidFill>
                <a:latin typeface="Segoe"/>
                <a:ea typeface="ＭＳ ゴシック"/>
              </a:rPr>
              <a:t>the report.</a:t>
            </a:r>
          </a:p>
          <a:p>
            <a:pPr lvl="0" rtl="0"/>
            <a:r>
              <a:rPr lang="cs-CZ" b="1" i="0" u="none" strike="noStrike" baseline="0">
                <a:solidFill>
                  <a:srgbClr val="000000"/>
                </a:solidFill>
                <a:latin typeface="Segoe"/>
                <a:ea typeface="ＭＳ ゴシック"/>
              </a:rPr>
              <a:t>PAUSE. LEAVE </a:t>
            </a:r>
            <a:r>
              <a:rPr lang="cs-CZ" b="0" i="0" u="none" strike="noStrike" baseline="0">
                <a:solidFill>
                  <a:srgbClr val="000000"/>
                </a:solidFill>
                <a:latin typeface="Segoe"/>
                <a:ea typeface="ＭＳ ゴシック"/>
              </a:rPr>
              <a:t>the database open to use in the next exercise.</a:t>
            </a:r>
            <a:endParaRPr lang="cs-CZ" b="0" i="0" u="none" strike="noStrike" baseline="0">
              <a:solidFill>
                <a:srgbClr val="000000"/>
              </a:solidFill>
              <a:latin typeface="Univers-Light"/>
              <a:ea typeface="Univers-Light"/>
            </a:endParaRPr>
          </a:p>
        </p:txBody>
      </p:sp>
      <p:sp>
        <p:nvSpPr>
          <p:cNvPr id="4" name="Rectangle 4"/>
          <p:cNvSpPr>
            <a:spLocks noGrp="1" noChangeArrowheads="1"/>
          </p:cNvSpPr>
          <p:nvPr>
            <p:ph type="dt" sz="half" idx="10"/>
          </p:nvPr>
        </p:nvSpPr>
        <p:spPr>
          <a:xfrm>
            <a:off x="457200" y="6245225"/>
            <a:ext cx="2133600" cy="476250"/>
          </a:xfrm>
          <a:ln/>
        </p:spPr>
        <p:txBody>
          <a:bodyPr/>
          <a:lstStyle>
            <a:lvl1pPr>
              <a:defRPr/>
            </a:lvl1pPr>
          </a:lstStyle>
          <a:p>
            <a:pPr>
              <a:defRPr/>
            </a:pPr>
            <a:r>
              <a:rPr lang="en-US"/>
              <a:t>© 2014, John Wiley &amp; Sons, Inc.</a:t>
            </a:r>
          </a:p>
        </p:txBody>
      </p:sp>
      <p:sp>
        <p:nvSpPr>
          <p:cNvPr id="5" name="Rectangle 5"/>
          <p:cNvSpPr>
            <a:spLocks noGrp="1" noChangeArrowheads="1"/>
          </p:cNvSpPr>
          <p:nvPr>
            <p:ph type="ftr" sz="quarter" idx="11"/>
          </p:nvPr>
        </p:nvSpPr>
        <p:spPr>
          <a:xfrm>
            <a:off x="2629403" y="6245225"/>
            <a:ext cx="3885191" cy="476250"/>
          </a:xfrm>
          <a:ln/>
        </p:spPr>
        <p:txBody>
          <a:bodyPr/>
          <a:lstStyle>
            <a:lvl1pPr>
              <a:defRPr/>
            </a:lvl1pPr>
          </a:lstStyle>
          <a:p>
            <a:pPr>
              <a:defRPr/>
            </a:pPr>
            <a:r>
              <a:rPr lang="en-US"/>
              <a:t>Microsoft Official Academic Course, Microsoft Access 2013</a:t>
            </a:r>
            <a:endParaRPr lang="en-US" dirty="0"/>
          </a:p>
        </p:txBody>
      </p:sp>
      <p:sp>
        <p:nvSpPr>
          <p:cNvPr id="6" name="Rectangle 6"/>
          <p:cNvSpPr>
            <a:spLocks noGrp="1" noChangeArrowheads="1"/>
          </p:cNvSpPr>
          <p:nvPr>
            <p:ph type="sldNum" sz="quarter" idx="12"/>
          </p:nvPr>
        </p:nvSpPr>
        <p:spPr>
          <a:xfrm>
            <a:off x="6553200" y="6245225"/>
            <a:ext cx="2133600" cy="476250"/>
          </a:xfrm>
          <a:ln/>
        </p:spPr>
        <p:txBody>
          <a:bodyPr/>
          <a:lstStyle>
            <a:lvl1pPr>
              <a:defRPr/>
            </a:lvl1pPr>
          </a:lstStyle>
          <a:p>
            <a:pPr>
              <a:defRPr/>
            </a:pPr>
            <a:fld id="{3227066C-25CD-4A3B-B69F-B91E783C25B3}" type="slidenum">
              <a:rPr lang="en-US"/>
              <a:pPr>
                <a:defRPr/>
              </a:pPr>
              <a:t>49</a:t>
            </a:fld>
            <a:endParaRPr lang="en-US"/>
          </a:p>
        </p:txBody>
      </p:sp>
    </p:spTree>
    <p:extLst>
      <p:ext uri="{BB962C8B-B14F-4D97-AF65-F5344CB8AC3E}">
        <p14:creationId xmlns:p14="http://schemas.microsoft.com/office/powerpoint/2010/main" val="31796629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a:solidFill>
                  <a:srgbClr val="BA141A"/>
                </a:solidFill>
                <a:latin typeface="Segoe"/>
                <a:ea typeface="ＭＳ ゴシック"/>
              </a:rPr>
              <a:t>Step by Step: Add Unbound Controls</a:t>
            </a:r>
          </a:p>
        </p:txBody>
      </p:sp>
      <p:sp>
        <p:nvSpPr>
          <p:cNvPr id="3" name="Text Placeholder 2"/>
          <p:cNvSpPr>
            <a:spLocks noGrp="1"/>
          </p:cNvSpPr>
          <p:nvPr>
            <p:ph type="body" idx="1"/>
          </p:nvPr>
        </p:nvSpPr>
        <p:spPr>
          <a:xfrm>
            <a:off x="457200" y="1524000"/>
            <a:ext cx="4419600" cy="4953000"/>
          </a:xfrm>
        </p:spPr>
        <p:txBody>
          <a:bodyPr/>
          <a:lstStyle/>
          <a:p>
            <a:pPr lvl="1" rtl="0">
              <a:buFont typeface="+mj-lt"/>
              <a:buAutoNum type="arabicPeriod" startAt="9"/>
            </a:pPr>
            <a:r>
              <a:rPr lang="en-US" b="0" i="0" u="none" strike="noStrike" baseline="0">
                <a:solidFill>
                  <a:srgbClr val="000000"/>
                </a:solidFill>
                <a:latin typeface="Segoe"/>
                <a:ea typeface="ＭＳ ゴシック"/>
              </a:rPr>
              <a:t>On the DESIGN contextual tab, in the Header/Footer group, click the </a:t>
            </a:r>
            <a:r>
              <a:rPr lang="en-US" b="1" i="0" u="none" strike="noStrike" baseline="0">
                <a:solidFill>
                  <a:srgbClr val="000000"/>
                </a:solidFill>
                <a:latin typeface="Segoe"/>
                <a:ea typeface="ＭＳ ゴシック"/>
              </a:rPr>
              <a:t>Date and Time </a:t>
            </a:r>
            <a:r>
              <a:rPr lang="en-US" b="0" i="0" u="none" strike="noStrike" baseline="0">
                <a:solidFill>
                  <a:srgbClr val="000000"/>
                </a:solidFill>
                <a:latin typeface="Segoe"/>
                <a:ea typeface="ＭＳ ゴシック"/>
              </a:rPr>
              <a:t>button. The Date and Time dialog box appears, as shown at right.</a:t>
            </a:r>
          </a:p>
        </p:txBody>
      </p:sp>
      <p:sp>
        <p:nvSpPr>
          <p:cNvPr id="4" name="Rectangle 4"/>
          <p:cNvSpPr>
            <a:spLocks noGrp="1" noChangeArrowheads="1"/>
          </p:cNvSpPr>
          <p:nvPr>
            <p:ph type="dt" sz="half" idx="10"/>
          </p:nvPr>
        </p:nvSpPr>
        <p:spPr>
          <a:xfrm>
            <a:off x="457200" y="6245225"/>
            <a:ext cx="2133600" cy="476250"/>
          </a:xfrm>
          <a:ln/>
        </p:spPr>
        <p:txBody>
          <a:bodyPr/>
          <a:lstStyle>
            <a:lvl1pPr>
              <a:defRPr/>
            </a:lvl1pPr>
          </a:lstStyle>
          <a:p>
            <a:pPr>
              <a:defRPr/>
            </a:pPr>
            <a:r>
              <a:rPr lang="en-US"/>
              <a:t>© 2014, John Wiley &amp; Sons, Inc.</a:t>
            </a:r>
          </a:p>
        </p:txBody>
      </p:sp>
      <p:sp>
        <p:nvSpPr>
          <p:cNvPr id="5" name="Rectangle 5"/>
          <p:cNvSpPr>
            <a:spLocks noGrp="1" noChangeArrowheads="1"/>
          </p:cNvSpPr>
          <p:nvPr>
            <p:ph type="ftr" sz="quarter" idx="11"/>
          </p:nvPr>
        </p:nvSpPr>
        <p:spPr>
          <a:xfrm>
            <a:off x="2629403" y="6245225"/>
            <a:ext cx="3885191" cy="476250"/>
          </a:xfrm>
          <a:ln/>
        </p:spPr>
        <p:txBody>
          <a:bodyPr/>
          <a:lstStyle>
            <a:lvl1pPr>
              <a:defRPr/>
            </a:lvl1pPr>
          </a:lstStyle>
          <a:p>
            <a:pPr>
              <a:defRPr/>
            </a:pPr>
            <a:r>
              <a:rPr lang="en-US"/>
              <a:t>Microsoft Official Academic Course, Microsoft Access 2013</a:t>
            </a:r>
            <a:endParaRPr lang="en-US" dirty="0"/>
          </a:p>
        </p:txBody>
      </p:sp>
      <p:sp>
        <p:nvSpPr>
          <p:cNvPr id="6" name="Rectangle 6"/>
          <p:cNvSpPr>
            <a:spLocks noGrp="1" noChangeArrowheads="1"/>
          </p:cNvSpPr>
          <p:nvPr>
            <p:ph type="sldNum" sz="quarter" idx="12"/>
          </p:nvPr>
        </p:nvSpPr>
        <p:spPr>
          <a:xfrm>
            <a:off x="6553200" y="6245225"/>
            <a:ext cx="2133600" cy="476250"/>
          </a:xfrm>
          <a:ln/>
        </p:spPr>
        <p:txBody>
          <a:bodyPr/>
          <a:lstStyle>
            <a:lvl1pPr>
              <a:defRPr/>
            </a:lvl1pPr>
          </a:lstStyle>
          <a:p>
            <a:pPr>
              <a:defRPr/>
            </a:pPr>
            <a:fld id="{3227066C-25CD-4A3B-B69F-B91E783C25B3}" type="slidenum">
              <a:rPr lang="en-US"/>
              <a:pPr>
                <a:defRPr/>
              </a:pPr>
              <a:t>5</a:t>
            </a:fld>
            <a:endParaRPr lang="en-US"/>
          </a:p>
        </p:txBody>
      </p:sp>
      <p:pic>
        <p:nvPicPr>
          <p:cNvPr id="7" name="Picture 6" descr="080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53000" y="1600200"/>
            <a:ext cx="3700586" cy="4159250"/>
          </a:xfrm>
          <a:prstGeom prst="rect">
            <a:avLst/>
          </a:prstGeom>
        </p:spPr>
      </p:pic>
    </p:spTree>
    <p:extLst>
      <p:ext uri="{BB962C8B-B14F-4D97-AF65-F5344CB8AC3E}">
        <p14:creationId xmlns:p14="http://schemas.microsoft.com/office/powerpoint/2010/main" val="262030878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cs-CZ" b="0" i="0" u="none" strike="noStrike" baseline="0">
                <a:solidFill>
                  <a:srgbClr val="BA141A"/>
                </a:solidFill>
                <a:latin typeface="Segoe"/>
                <a:ea typeface="ＭＳ ゴシック"/>
              </a:rPr>
              <a:t>Step by Step: Format the Controls on a Form</a:t>
            </a:r>
          </a:p>
        </p:txBody>
      </p:sp>
      <p:sp>
        <p:nvSpPr>
          <p:cNvPr id="3" name="Text Placeholder 2"/>
          <p:cNvSpPr>
            <a:spLocks noGrp="1"/>
          </p:cNvSpPr>
          <p:nvPr>
            <p:ph type="body" idx="1"/>
          </p:nvPr>
        </p:nvSpPr>
        <p:spPr/>
        <p:txBody>
          <a:bodyPr/>
          <a:lstStyle/>
          <a:p>
            <a:pPr lvl="0" rtl="0"/>
            <a:r>
              <a:rPr lang="cs-CZ" sz="2000" b="1" i="0" u="none" strike="noStrike" baseline="0">
                <a:solidFill>
                  <a:srgbClr val="000000"/>
                </a:solidFill>
                <a:latin typeface="Segoe"/>
                <a:ea typeface="ＭＳ ゴシック"/>
              </a:rPr>
              <a:t>USE </a:t>
            </a:r>
            <a:r>
              <a:rPr lang="cs-CZ" sz="2000" b="0" i="0" u="none" strike="noStrike" baseline="0">
                <a:solidFill>
                  <a:srgbClr val="000000"/>
                </a:solidFill>
                <a:latin typeface="Segoe"/>
                <a:ea typeface="ＭＳ ゴシック"/>
              </a:rPr>
              <a:t>the database that is open from the previous exercise.</a:t>
            </a:r>
          </a:p>
          <a:p>
            <a:pPr lvl="1" rtl="0"/>
            <a:r>
              <a:rPr lang="cs-CZ" sz="2000" b="0" i="0" u="none" strike="noStrike" baseline="0">
                <a:solidFill>
                  <a:srgbClr val="000000"/>
                </a:solidFill>
                <a:latin typeface="Segoe"/>
                <a:ea typeface="ＭＳ ゴシック"/>
              </a:rPr>
              <a:t>Open the </a:t>
            </a:r>
            <a:r>
              <a:rPr lang="cs-CZ" sz="2000" b="1" i="0" u="none" strike="noStrike" baseline="0">
                <a:solidFill>
                  <a:srgbClr val="000000"/>
                </a:solidFill>
                <a:latin typeface="Segoe"/>
                <a:ea typeface="ＭＳ ゴシック"/>
              </a:rPr>
              <a:t>Inventory</a:t>
            </a:r>
            <a:r>
              <a:rPr lang="cs-CZ" sz="2000" b="1" i="0" u="none" strike="noStrike" baseline="0">
                <a:solidFill>
                  <a:srgbClr val="000000"/>
                </a:solidFill>
                <a:latin typeface="Segoe"/>
                <a:ea typeface="Univers-BlackExt"/>
              </a:rPr>
              <a:t> </a:t>
            </a:r>
            <a:r>
              <a:rPr lang="cs-CZ" sz="2000" b="0" i="0" u="none" strike="noStrike" baseline="0">
                <a:solidFill>
                  <a:srgbClr val="000000"/>
                </a:solidFill>
                <a:latin typeface="Segoe"/>
                <a:ea typeface="ＭＳ ゴシック"/>
              </a:rPr>
              <a:t>form if it’s not open already, and switch to Design view.</a:t>
            </a:r>
          </a:p>
          <a:p>
            <a:pPr lvl="1" rtl="0"/>
            <a:r>
              <a:rPr lang="cs-CZ" sz="2000" b="0" i="0" u="none" strike="noStrike" baseline="0">
                <a:solidFill>
                  <a:srgbClr val="000000"/>
                </a:solidFill>
                <a:latin typeface="Segoe"/>
                <a:ea typeface="ＭＳ ゴシック"/>
              </a:rPr>
              <a:t>Click the </a:t>
            </a:r>
            <a:r>
              <a:rPr lang="cs-CZ" sz="2000" b="1" i="0" u="none" strike="noStrike" baseline="0">
                <a:solidFill>
                  <a:srgbClr val="000000"/>
                </a:solidFill>
                <a:latin typeface="Segoe"/>
                <a:ea typeface="ＭＳ ゴシック"/>
              </a:rPr>
              <a:t>Button</a:t>
            </a:r>
            <a:r>
              <a:rPr lang="cs-CZ" sz="2000" b="1" i="0" u="none" strike="noStrike" baseline="0">
                <a:solidFill>
                  <a:srgbClr val="000000"/>
                </a:solidFill>
                <a:latin typeface="Segoe"/>
                <a:ea typeface="Univers-BlackExt"/>
              </a:rPr>
              <a:t> </a:t>
            </a:r>
            <a:br>
              <a:rPr lang="cs-CZ" sz="2000" b="1" i="0" u="none" strike="noStrike" baseline="0">
                <a:solidFill>
                  <a:srgbClr val="000000"/>
                </a:solidFill>
                <a:latin typeface="Segoe"/>
                <a:ea typeface="Univers-BlackExt"/>
              </a:rPr>
            </a:br>
            <a:r>
              <a:rPr lang="cs-CZ" sz="2000" b="0" i="0" u="none" strike="noStrike" baseline="0">
                <a:solidFill>
                  <a:srgbClr val="000000"/>
                </a:solidFill>
                <a:latin typeface="Segoe"/>
                <a:ea typeface="ＭＳ ゴシック"/>
              </a:rPr>
              <a:t>control on the form. </a:t>
            </a:r>
            <a:br>
              <a:rPr lang="cs-CZ" sz="2000" b="0" i="0" u="none" strike="noStrike" baseline="0">
                <a:solidFill>
                  <a:srgbClr val="000000"/>
                </a:solidFill>
                <a:latin typeface="Segoe"/>
                <a:ea typeface="ＭＳ ゴシック"/>
              </a:rPr>
            </a:br>
            <a:r>
              <a:rPr lang="cs-CZ" sz="2000" b="0" i="0" u="none" strike="noStrike" baseline="0">
                <a:solidFill>
                  <a:srgbClr val="000000"/>
                </a:solidFill>
                <a:latin typeface="Segoe"/>
                <a:ea typeface="ＭＳ ゴシック"/>
              </a:rPr>
              <a:t>On the FORMAT </a:t>
            </a:r>
            <a:br>
              <a:rPr lang="cs-CZ" sz="2000" b="0" i="0" u="none" strike="noStrike" baseline="0">
                <a:solidFill>
                  <a:srgbClr val="000000"/>
                </a:solidFill>
                <a:latin typeface="Segoe"/>
                <a:ea typeface="ＭＳ ゴシック"/>
              </a:rPr>
            </a:br>
            <a:r>
              <a:rPr lang="cs-CZ" sz="2000" b="0" i="0" u="none" strike="noStrike" baseline="0">
                <a:solidFill>
                  <a:srgbClr val="000000"/>
                </a:solidFill>
                <a:latin typeface="Segoe"/>
                <a:ea typeface="ＭＳ ゴシック"/>
              </a:rPr>
              <a:t>tab, in the Control </a:t>
            </a:r>
            <a:br>
              <a:rPr lang="cs-CZ" sz="2000" b="0" i="0" u="none" strike="noStrike" baseline="0">
                <a:solidFill>
                  <a:srgbClr val="000000"/>
                </a:solidFill>
                <a:latin typeface="Segoe"/>
                <a:ea typeface="ＭＳ ゴシック"/>
              </a:rPr>
            </a:br>
            <a:r>
              <a:rPr lang="cs-CZ" sz="2000" b="0" i="0" u="none" strike="noStrike" baseline="0">
                <a:solidFill>
                  <a:srgbClr val="000000"/>
                </a:solidFill>
                <a:latin typeface="Segoe"/>
                <a:ea typeface="ＭＳ ゴシック"/>
              </a:rPr>
              <a:t>Formatting group, </a:t>
            </a:r>
            <a:br>
              <a:rPr lang="cs-CZ" sz="2000" b="0" i="0" u="none" strike="noStrike" baseline="0">
                <a:solidFill>
                  <a:srgbClr val="000000"/>
                </a:solidFill>
                <a:latin typeface="Segoe"/>
                <a:ea typeface="ＭＳ ゴシック"/>
              </a:rPr>
            </a:br>
            <a:r>
              <a:rPr lang="cs-CZ" sz="2000" b="0" i="0" u="none" strike="noStrike" baseline="0">
                <a:solidFill>
                  <a:srgbClr val="000000"/>
                </a:solidFill>
                <a:latin typeface="Segoe"/>
                <a:ea typeface="ＭＳ ゴシック"/>
              </a:rPr>
              <a:t>click the </a:t>
            </a:r>
            <a:r>
              <a:rPr lang="cs-CZ" sz="2000" b="1" i="0" u="none" strike="noStrike" baseline="0">
                <a:solidFill>
                  <a:srgbClr val="000000"/>
                </a:solidFill>
                <a:latin typeface="Segoe"/>
                <a:ea typeface="ＭＳ ゴシック"/>
              </a:rPr>
              <a:t>Quick </a:t>
            </a:r>
            <a:br>
              <a:rPr lang="cs-CZ" sz="2000" b="1" i="0" u="none" strike="noStrike" baseline="0">
                <a:solidFill>
                  <a:srgbClr val="000000"/>
                </a:solidFill>
                <a:latin typeface="Segoe"/>
                <a:ea typeface="ＭＳ ゴシック"/>
              </a:rPr>
            </a:br>
            <a:r>
              <a:rPr lang="cs-CZ" sz="2000" b="1" i="0" u="none" strike="noStrike" baseline="0">
                <a:solidFill>
                  <a:srgbClr val="000000"/>
                </a:solidFill>
                <a:latin typeface="Segoe"/>
                <a:ea typeface="ＭＳ ゴシック"/>
              </a:rPr>
              <a:t>Styles</a:t>
            </a:r>
            <a:r>
              <a:rPr lang="cs-CZ" sz="2000" b="1" i="0" u="none" strike="noStrike" baseline="0">
                <a:solidFill>
                  <a:srgbClr val="000000"/>
                </a:solidFill>
                <a:latin typeface="Segoe"/>
                <a:ea typeface="Univers-BlackExt"/>
              </a:rPr>
              <a:t> </a:t>
            </a:r>
            <a:r>
              <a:rPr lang="cs-CZ" sz="2000" b="0" i="0" u="none" strike="noStrike" baseline="0">
                <a:solidFill>
                  <a:srgbClr val="000000"/>
                </a:solidFill>
                <a:latin typeface="Segoe"/>
                <a:ea typeface="ＭＳ ゴシック"/>
              </a:rPr>
              <a:t>button to </a:t>
            </a:r>
            <a:br>
              <a:rPr lang="cs-CZ" sz="2000" b="0" i="0" u="none" strike="noStrike" baseline="0">
                <a:solidFill>
                  <a:srgbClr val="000000"/>
                </a:solidFill>
                <a:latin typeface="Segoe"/>
                <a:ea typeface="ＭＳ ゴシック"/>
              </a:rPr>
            </a:br>
            <a:r>
              <a:rPr lang="cs-CZ" sz="2000" b="0" i="0" u="none" strike="noStrike" baseline="0">
                <a:solidFill>
                  <a:srgbClr val="000000"/>
                </a:solidFill>
                <a:latin typeface="Segoe"/>
                <a:ea typeface="ＭＳ ゴシック"/>
              </a:rPr>
              <a:t>display the Quick </a:t>
            </a:r>
            <a:br>
              <a:rPr lang="cs-CZ" sz="2000" b="0" i="0" u="none" strike="noStrike" baseline="0">
                <a:solidFill>
                  <a:srgbClr val="000000"/>
                </a:solidFill>
                <a:latin typeface="Segoe"/>
                <a:ea typeface="ＭＳ ゴシック"/>
              </a:rPr>
            </a:br>
            <a:r>
              <a:rPr lang="cs-CZ" sz="2000" b="0" i="0" u="none" strike="noStrike" baseline="0">
                <a:solidFill>
                  <a:srgbClr val="000000"/>
                </a:solidFill>
                <a:latin typeface="Segoe"/>
                <a:ea typeface="ＭＳ ゴシック"/>
              </a:rPr>
              <a:t>Styles gallery. Click the </a:t>
            </a:r>
            <a:r>
              <a:rPr lang="cs-CZ" sz="2000" b="1" i="0" u="none" strike="noStrike" baseline="0">
                <a:solidFill>
                  <a:srgbClr val="000000"/>
                </a:solidFill>
                <a:latin typeface="Segoe"/>
                <a:ea typeface="ＭＳ ゴシック"/>
              </a:rPr>
              <a:t>Colored Outline—Aqua, Accent 5</a:t>
            </a:r>
            <a:r>
              <a:rPr lang="cs-CZ" sz="2000" b="1" i="0" u="none" strike="noStrike" baseline="0">
                <a:solidFill>
                  <a:srgbClr val="000000"/>
                </a:solidFill>
                <a:latin typeface="Segoe"/>
                <a:ea typeface="Univers-BlackExt"/>
              </a:rPr>
              <a:t> </a:t>
            </a:r>
            <a:r>
              <a:rPr lang="cs-CZ" sz="2000" b="0" i="0" u="none" strike="noStrike" baseline="0">
                <a:solidFill>
                  <a:srgbClr val="000000"/>
                </a:solidFill>
                <a:latin typeface="Segoe"/>
                <a:ea typeface="ＭＳ ゴシック"/>
              </a:rPr>
              <a:t>Quick Style, as shown above. The Button control’s style changes to the chosen Quick Style.</a:t>
            </a:r>
          </a:p>
        </p:txBody>
      </p:sp>
      <p:sp>
        <p:nvSpPr>
          <p:cNvPr id="4" name="Rectangle 4"/>
          <p:cNvSpPr>
            <a:spLocks noGrp="1" noChangeArrowheads="1"/>
          </p:cNvSpPr>
          <p:nvPr>
            <p:ph type="dt" sz="half" idx="10"/>
          </p:nvPr>
        </p:nvSpPr>
        <p:spPr>
          <a:xfrm>
            <a:off x="457200" y="6245225"/>
            <a:ext cx="2133600" cy="476250"/>
          </a:xfrm>
          <a:ln/>
        </p:spPr>
        <p:txBody>
          <a:bodyPr/>
          <a:lstStyle>
            <a:lvl1pPr>
              <a:defRPr/>
            </a:lvl1pPr>
          </a:lstStyle>
          <a:p>
            <a:pPr>
              <a:defRPr/>
            </a:pPr>
            <a:r>
              <a:rPr lang="en-US"/>
              <a:t>© 2014, John Wiley &amp; Sons, Inc.</a:t>
            </a:r>
          </a:p>
        </p:txBody>
      </p:sp>
      <p:sp>
        <p:nvSpPr>
          <p:cNvPr id="5" name="Rectangle 5"/>
          <p:cNvSpPr>
            <a:spLocks noGrp="1" noChangeArrowheads="1"/>
          </p:cNvSpPr>
          <p:nvPr>
            <p:ph type="ftr" sz="quarter" idx="11"/>
          </p:nvPr>
        </p:nvSpPr>
        <p:spPr>
          <a:xfrm>
            <a:off x="2629403" y="6245225"/>
            <a:ext cx="3885191" cy="476250"/>
          </a:xfrm>
          <a:ln/>
        </p:spPr>
        <p:txBody>
          <a:bodyPr/>
          <a:lstStyle>
            <a:lvl1pPr>
              <a:defRPr/>
            </a:lvl1pPr>
          </a:lstStyle>
          <a:p>
            <a:pPr>
              <a:defRPr/>
            </a:pPr>
            <a:r>
              <a:rPr lang="en-US"/>
              <a:t>Microsoft Official Academic Course, Microsoft Access 2013</a:t>
            </a:r>
            <a:endParaRPr lang="en-US" dirty="0"/>
          </a:p>
        </p:txBody>
      </p:sp>
      <p:sp>
        <p:nvSpPr>
          <p:cNvPr id="6" name="Rectangle 6"/>
          <p:cNvSpPr>
            <a:spLocks noGrp="1" noChangeArrowheads="1"/>
          </p:cNvSpPr>
          <p:nvPr>
            <p:ph type="sldNum" sz="quarter" idx="12"/>
          </p:nvPr>
        </p:nvSpPr>
        <p:spPr>
          <a:xfrm>
            <a:off x="6553200" y="6245225"/>
            <a:ext cx="2133600" cy="476250"/>
          </a:xfrm>
          <a:ln/>
        </p:spPr>
        <p:txBody>
          <a:bodyPr/>
          <a:lstStyle>
            <a:lvl1pPr>
              <a:defRPr/>
            </a:lvl1pPr>
          </a:lstStyle>
          <a:p>
            <a:pPr>
              <a:defRPr/>
            </a:pPr>
            <a:fld id="{3227066C-25CD-4A3B-B69F-B91E783C25B3}" type="slidenum">
              <a:rPr lang="en-US"/>
              <a:pPr>
                <a:defRPr/>
              </a:pPr>
              <a:t>50</a:t>
            </a:fld>
            <a:endParaRPr lang="en-US"/>
          </a:p>
        </p:txBody>
      </p:sp>
      <p:pic>
        <p:nvPicPr>
          <p:cNvPr id="7" name="Picture 6" descr="083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0000" y="2286000"/>
            <a:ext cx="4978400" cy="2649711"/>
          </a:xfrm>
          <a:prstGeom prst="rect">
            <a:avLst/>
          </a:prstGeom>
        </p:spPr>
      </p:pic>
    </p:spTree>
    <p:extLst>
      <p:ext uri="{BB962C8B-B14F-4D97-AF65-F5344CB8AC3E}">
        <p14:creationId xmlns:p14="http://schemas.microsoft.com/office/powerpoint/2010/main" val="96289294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cs-CZ" b="0" i="0" u="none" strike="noStrike" baseline="0">
                <a:solidFill>
                  <a:srgbClr val="BA141A"/>
                </a:solidFill>
                <a:latin typeface="Segoe"/>
                <a:ea typeface="ＭＳ ゴシック"/>
              </a:rPr>
              <a:t>Step by Step: Format the Controls on a Form</a:t>
            </a:r>
          </a:p>
        </p:txBody>
      </p:sp>
      <p:sp>
        <p:nvSpPr>
          <p:cNvPr id="3" name="Text Placeholder 2"/>
          <p:cNvSpPr>
            <a:spLocks noGrp="1"/>
          </p:cNvSpPr>
          <p:nvPr>
            <p:ph type="body" idx="1"/>
          </p:nvPr>
        </p:nvSpPr>
        <p:spPr>
          <a:xfrm>
            <a:off x="457200" y="1524000"/>
            <a:ext cx="4114800" cy="4953000"/>
          </a:xfrm>
        </p:spPr>
        <p:txBody>
          <a:bodyPr/>
          <a:lstStyle/>
          <a:p>
            <a:pPr lvl="1" rtl="0">
              <a:buFont typeface="+mj-lt"/>
              <a:buAutoNum type="arabicPeriod" startAt="3"/>
            </a:pPr>
            <a:r>
              <a:rPr lang="cs-CZ" sz="2000" b="0" i="0" u="none" strike="noStrike" baseline="0">
                <a:solidFill>
                  <a:srgbClr val="000000"/>
                </a:solidFill>
                <a:latin typeface="Segoe"/>
                <a:ea typeface="ＭＳ ゴシック"/>
              </a:rPr>
              <a:t>Click the </a:t>
            </a:r>
            <a:r>
              <a:rPr lang="cs-CZ" sz="2000" b="1" i="0" u="none" strike="noStrike" baseline="0">
                <a:solidFill>
                  <a:srgbClr val="000000"/>
                </a:solidFill>
                <a:latin typeface="Segoe"/>
                <a:ea typeface="ＭＳ ゴシック"/>
              </a:rPr>
              <a:t>Description </a:t>
            </a:r>
            <a:r>
              <a:rPr lang="cs-CZ" sz="2000" b="0" i="0" u="none" strike="noStrike" baseline="0">
                <a:solidFill>
                  <a:srgbClr val="000000"/>
                </a:solidFill>
                <a:latin typeface="Segoe"/>
                <a:ea typeface="ＭＳ ゴシック"/>
              </a:rPr>
              <a:t>label to select it.</a:t>
            </a:r>
          </a:p>
          <a:p>
            <a:pPr lvl="1" rtl="0">
              <a:buAutoNum type="arabicPeriod" startAt="3"/>
            </a:pPr>
            <a:r>
              <a:rPr lang="cs-CZ" sz="2000" b="0" i="0" u="none" strike="noStrike" baseline="0">
                <a:solidFill>
                  <a:srgbClr val="000000"/>
                </a:solidFill>
                <a:latin typeface="Segoe"/>
                <a:ea typeface="ＭＳ ゴシック"/>
              </a:rPr>
              <a:t>On the FORMAT tab, in the Font group, click the </a:t>
            </a:r>
            <a:r>
              <a:rPr lang="cs-CZ" sz="2000" b="1" i="0" u="none" strike="noStrike" baseline="0">
                <a:solidFill>
                  <a:srgbClr val="000000"/>
                </a:solidFill>
                <a:latin typeface="Segoe"/>
                <a:ea typeface="ＭＳ ゴシック"/>
              </a:rPr>
              <a:t>Font Color </a:t>
            </a:r>
            <a:r>
              <a:rPr lang="cs-CZ" sz="2000" b="0" i="0" u="none" strike="noStrike" baseline="0">
                <a:solidFill>
                  <a:srgbClr val="000000"/>
                </a:solidFill>
                <a:latin typeface="Segoe"/>
                <a:ea typeface="ＭＳ ゴシック"/>
              </a:rPr>
              <a:t>button and click </a:t>
            </a:r>
            <a:r>
              <a:rPr lang="cs-CZ" sz="2000" b="1" i="0" u="none" strike="noStrike" baseline="0">
                <a:solidFill>
                  <a:srgbClr val="000000"/>
                </a:solidFill>
                <a:latin typeface="Segoe"/>
                <a:ea typeface="ＭＳ ゴシック"/>
              </a:rPr>
              <a:t>Black </a:t>
            </a:r>
            <a:r>
              <a:rPr lang="cs-CZ" sz="2000" b="0" i="0" u="none" strike="noStrike" baseline="0">
                <a:solidFill>
                  <a:srgbClr val="000000"/>
                </a:solidFill>
                <a:latin typeface="Segoe"/>
                <a:ea typeface="ＭＳ ゴシック"/>
              </a:rPr>
              <a:t>from the Theme Colors menu. The Description label displays in black. Change the font color to black for the In Stock, Price, and In Production labels. Your screen should resemble the figure at right.</a:t>
            </a:r>
            <a:endParaRPr lang="cs-CZ" sz="2000" b="0" i="0" u="none" strike="noStrike" baseline="0">
              <a:solidFill>
                <a:srgbClr val="000000"/>
              </a:solidFill>
              <a:latin typeface="Univers-Light"/>
              <a:ea typeface="Univers-Light"/>
            </a:endParaRPr>
          </a:p>
        </p:txBody>
      </p:sp>
      <p:sp>
        <p:nvSpPr>
          <p:cNvPr id="4" name="Rectangle 4"/>
          <p:cNvSpPr>
            <a:spLocks noGrp="1" noChangeArrowheads="1"/>
          </p:cNvSpPr>
          <p:nvPr>
            <p:ph type="dt" sz="half" idx="10"/>
          </p:nvPr>
        </p:nvSpPr>
        <p:spPr>
          <a:xfrm>
            <a:off x="457200" y="6245225"/>
            <a:ext cx="2133600" cy="476250"/>
          </a:xfrm>
          <a:ln/>
        </p:spPr>
        <p:txBody>
          <a:bodyPr/>
          <a:lstStyle>
            <a:lvl1pPr>
              <a:defRPr/>
            </a:lvl1pPr>
          </a:lstStyle>
          <a:p>
            <a:pPr>
              <a:defRPr/>
            </a:pPr>
            <a:r>
              <a:rPr lang="en-US"/>
              <a:t>© 2014, John Wiley &amp; Sons, Inc.</a:t>
            </a:r>
          </a:p>
        </p:txBody>
      </p:sp>
      <p:sp>
        <p:nvSpPr>
          <p:cNvPr id="5" name="Rectangle 5"/>
          <p:cNvSpPr>
            <a:spLocks noGrp="1" noChangeArrowheads="1"/>
          </p:cNvSpPr>
          <p:nvPr>
            <p:ph type="ftr" sz="quarter" idx="11"/>
          </p:nvPr>
        </p:nvSpPr>
        <p:spPr>
          <a:xfrm>
            <a:off x="2629403" y="6245225"/>
            <a:ext cx="3885191" cy="476250"/>
          </a:xfrm>
          <a:ln/>
        </p:spPr>
        <p:txBody>
          <a:bodyPr/>
          <a:lstStyle>
            <a:lvl1pPr>
              <a:defRPr/>
            </a:lvl1pPr>
          </a:lstStyle>
          <a:p>
            <a:pPr>
              <a:defRPr/>
            </a:pPr>
            <a:r>
              <a:rPr lang="en-US"/>
              <a:t>Microsoft Official Academic Course, Microsoft Access 2013</a:t>
            </a:r>
            <a:endParaRPr lang="en-US" dirty="0"/>
          </a:p>
        </p:txBody>
      </p:sp>
      <p:sp>
        <p:nvSpPr>
          <p:cNvPr id="6" name="Rectangle 6"/>
          <p:cNvSpPr>
            <a:spLocks noGrp="1" noChangeArrowheads="1"/>
          </p:cNvSpPr>
          <p:nvPr>
            <p:ph type="sldNum" sz="quarter" idx="12"/>
          </p:nvPr>
        </p:nvSpPr>
        <p:spPr>
          <a:xfrm>
            <a:off x="6553200" y="6245225"/>
            <a:ext cx="2133600" cy="476250"/>
          </a:xfrm>
          <a:ln/>
        </p:spPr>
        <p:txBody>
          <a:bodyPr/>
          <a:lstStyle>
            <a:lvl1pPr>
              <a:defRPr/>
            </a:lvl1pPr>
          </a:lstStyle>
          <a:p>
            <a:pPr>
              <a:defRPr/>
            </a:pPr>
            <a:fld id="{3227066C-25CD-4A3B-B69F-B91E783C25B3}" type="slidenum">
              <a:rPr lang="en-US"/>
              <a:pPr>
                <a:defRPr/>
              </a:pPr>
              <a:t>51</a:t>
            </a:fld>
            <a:endParaRPr lang="en-US"/>
          </a:p>
        </p:txBody>
      </p:sp>
      <p:pic>
        <p:nvPicPr>
          <p:cNvPr id="7" name="Picture 6" descr="083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0" y="1676400"/>
            <a:ext cx="4157519" cy="3668035"/>
          </a:xfrm>
          <a:prstGeom prst="rect">
            <a:avLst/>
          </a:prstGeom>
        </p:spPr>
      </p:pic>
    </p:spTree>
    <p:extLst>
      <p:ext uri="{BB962C8B-B14F-4D97-AF65-F5344CB8AC3E}">
        <p14:creationId xmlns:p14="http://schemas.microsoft.com/office/powerpoint/2010/main" val="266149090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cs-CZ" b="0" i="0" u="none" strike="noStrike" baseline="0">
                <a:solidFill>
                  <a:srgbClr val="BA141A"/>
                </a:solidFill>
                <a:latin typeface="Segoe"/>
                <a:ea typeface="ＭＳ ゴシック"/>
              </a:rPr>
              <a:t>Step by Step: Format the Controls on a Form</a:t>
            </a:r>
          </a:p>
        </p:txBody>
      </p:sp>
      <p:sp>
        <p:nvSpPr>
          <p:cNvPr id="3" name="Text Placeholder 2"/>
          <p:cNvSpPr>
            <a:spLocks noGrp="1"/>
          </p:cNvSpPr>
          <p:nvPr>
            <p:ph type="body" idx="1"/>
          </p:nvPr>
        </p:nvSpPr>
        <p:spPr>
          <a:xfrm>
            <a:off x="457200" y="1524000"/>
            <a:ext cx="4419600" cy="4953000"/>
          </a:xfrm>
        </p:spPr>
        <p:txBody>
          <a:bodyPr/>
          <a:lstStyle/>
          <a:p>
            <a:pPr lvl="1" rtl="0">
              <a:buFont typeface="+mj-lt"/>
              <a:buAutoNum type="arabicPeriod" startAt="5"/>
            </a:pPr>
            <a:r>
              <a:rPr lang="cs-CZ" b="0" i="0" u="none" strike="noStrike" baseline="0">
                <a:solidFill>
                  <a:srgbClr val="000000"/>
                </a:solidFill>
                <a:latin typeface="Segoe"/>
                <a:ea typeface="ＭＳ ゴシック"/>
              </a:rPr>
              <a:t>On the FORMAT tab, in the Background group, click the </a:t>
            </a:r>
            <a:r>
              <a:rPr lang="cs-CZ" b="1" i="0" u="none" strike="noStrike" baseline="0">
                <a:solidFill>
                  <a:srgbClr val="000000"/>
                </a:solidFill>
                <a:latin typeface="Segoe"/>
                <a:ea typeface="ＭＳ ゴシック"/>
              </a:rPr>
              <a:t>Background Image</a:t>
            </a:r>
            <a:r>
              <a:rPr lang="cs-CZ" b="1" i="0" u="none" strike="noStrike" baseline="0">
                <a:solidFill>
                  <a:srgbClr val="000000"/>
                </a:solidFill>
                <a:latin typeface="Segoe"/>
                <a:ea typeface="Univers-BlackExt"/>
              </a:rPr>
              <a:t> </a:t>
            </a:r>
            <a:r>
              <a:rPr lang="cs-CZ" b="0" i="0" u="none" strike="noStrike" baseline="0">
                <a:solidFill>
                  <a:srgbClr val="000000"/>
                </a:solidFill>
                <a:latin typeface="Segoe"/>
                <a:ea typeface="ＭＳ ゴシック"/>
              </a:rPr>
              <a:t>button and click the </a:t>
            </a:r>
            <a:r>
              <a:rPr lang="cs-CZ" b="1" i="0" u="none" strike="noStrike" baseline="0">
                <a:solidFill>
                  <a:srgbClr val="000000"/>
                </a:solidFill>
                <a:latin typeface="Segoe"/>
                <a:ea typeface="ＭＳ ゴシック"/>
              </a:rPr>
              <a:t>Browse </a:t>
            </a:r>
            <a:r>
              <a:rPr lang="cs-CZ" b="0" i="0" u="none" strike="noStrike" baseline="0">
                <a:solidFill>
                  <a:srgbClr val="000000"/>
                </a:solidFill>
                <a:latin typeface="Segoe"/>
                <a:ea typeface="ＭＳ ゴシック"/>
              </a:rPr>
              <a:t>command to locate the </a:t>
            </a:r>
            <a:r>
              <a:rPr lang="cs-CZ" b="1" i="1" u="none" strike="noStrike" baseline="0">
                <a:solidFill>
                  <a:srgbClr val="000000"/>
                </a:solidFill>
                <a:latin typeface="Segoe"/>
                <a:ea typeface="ＭＳ ゴシック"/>
              </a:rPr>
              <a:t>Winter Theme Background.jpg</a:t>
            </a:r>
            <a:r>
              <a:rPr lang="cs-CZ" b="1" i="1" u="none" strike="noStrike" baseline="0">
                <a:solidFill>
                  <a:srgbClr val="000000"/>
                </a:solidFill>
                <a:latin typeface="Segoe"/>
                <a:ea typeface="Univers-BoldExtObl"/>
              </a:rPr>
              <a:t> </a:t>
            </a:r>
            <a:r>
              <a:rPr lang="cs-CZ" b="0" i="0" u="none" strike="noStrike" baseline="0">
                <a:solidFill>
                  <a:srgbClr val="000000"/>
                </a:solidFill>
                <a:latin typeface="Segoe"/>
                <a:ea typeface="ＭＳ ゴシック"/>
              </a:rPr>
              <a:t>image file and click </a:t>
            </a:r>
            <a:r>
              <a:rPr lang="cs-CZ" b="1" i="0" u="none" strike="noStrike" baseline="0">
                <a:solidFill>
                  <a:srgbClr val="000000"/>
                </a:solidFill>
                <a:latin typeface="Segoe"/>
                <a:ea typeface="ＭＳ ゴシック"/>
              </a:rPr>
              <a:t>OK</a:t>
            </a:r>
            <a:r>
              <a:rPr lang="cs-CZ" b="0" i="0" u="none" strike="noStrike" baseline="0">
                <a:solidFill>
                  <a:srgbClr val="000000"/>
                </a:solidFill>
                <a:latin typeface="Segoe"/>
                <a:ea typeface="ＭＳ ゴシック"/>
              </a:rPr>
              <a:t>. Notice the form’s background image is now that of the image, as shown</a:t>
            </a:r>
            <a:r>
              <a:rPr lang="cs-CZ" b="0" i="0" u="none" strike="noStrike">
                <a:solidFill>
                  <a:srgbClr val="000000"/>
                </a:solidFill>
                <a:latin typeface="Segoe"/>
                <a:ea typeface="ＭＳ ゴシック"/>
              </a:rPr>
              <a:t> at right</a:t>
            </a:r>
            <a:r>
              <a:rPr lang="cs-CZ" b="0" i="0" u="none" strike="noStrike" baseline="0">
                <a:solidFill>
                  <a:srgbClr val="000000"/>
                </a:solidFill>
                <a:latin typeface="Segoe"/>
                <a:ea typeface="ＭＳ ゴシック"/>
              </a:rPr>
              <a:t>.</a:t>
            </a:r>
          </a:p>
        </p:txBody>
      </p:sp>
      <p:sp>
        <p:nvSpPr>
          <p:cNvPr id="4" name="Rectangle 4"/>
          <p:cNvSpPr>
            <a:spLocks noGrp="1" noChangeArrowheads="1"/>
          </p:cNvSpPr>
          <p:nvPr>
            <p:ph type="dt" sz="half" idx="10"/>
          </p:nvPr>
        </p:nvSpPr>
        <p:spPr>
          <a:xfrm>
            <a:off x="457200" y="6245225"/>
            <a:ext cx="2133600" cy="476250"/>
          </a:xfrm>
          <a:ln/>
        </p:spPr>
        <p:txBody>
          <a:bodyPr/>
          <a:lstStyle>
            <a:lvl1pPr>
              <a:defRPr/>
            </a:lvl1pPr>
          </a:lstStyle>
          <a:p>
            <a:pPr>
              <a:defRPr/>
            </a:pPr>
            <a:r>
              <a:rPr lang="en-US"/>
              <a:t>© 2014, John Wiley &amp; Sons, Inc.</a:t>
            </a:r>
          </a:p>
        </p:txBody>
      </p:sp>
      <p:sp>
        <p:nvSpPr>
          <p:cNvPr id="5" name="Rectangle 5"/>
          <p:cNvSpPr>
            <a:spLocks noGrp="1" noChangeArrowheads="1"/>
          </p:cNvSpPr>
          <p:nvPr>
            <p:ph type="ftr" sz="quarter" idx="11"/>
          </p:nvPr>
        </p:nvSpPr>
        <p:spPr>
          <a:xfrm>
            <a:off x="2629403" y="6245225"/>
            <a:ext cx="3885191" cy="476250"/>
          </a:xfrm>
          <a:ln/>
        </p:spPr>
        <p:txBody>
          <a:bodyPr/>
          <a:lstStyle>
            <a:lvl1pPr>
              <a:defRPr/>
            </a:lvl1pPr>
          </a:lstStyle>
          <a:p>
            <a:pPr>
              <a:defRPr/>
            </a:pPr>
            <a:r>
              <a:rPr lang="en-US"/>
              <a:t>Microsoft Official Academic Course, Microsoft Access 2013</a:t>
            </a:r>
            <a:endParaRPr lang="en-US" dirty="0"/>
          </a:p>
        </p:txBody>
      </p:sp>
      <p:sp>
        <p:nvSpPr>
          <p:cNvPr id="6" name="Rectangle 6"/>
          <p:cNvSpPr>
            <a:spLocks noGrp="1" noChangeArrowheads="1"/>
          </p:cNvSpPr>
          <p:nvPr>
            <p:ph type="sldNum" sz="quarter" idx="12"/>
          </p:nvPr>
        </p:nvSpPr>
        <p:spPr>
          <a:xfrm>
            <a:off x="6553200" y="6245225"/>
            <a:ext cx="2133600" cy="476250"/>
          </a:xfrm>
          <a:ln/>
        </p:spPr>
        <p:txBody>
          <a:bodyPr/>
          <a:lstStyle>
            <a:lvl1pPr>
              <a:defRPr/>
            </a:lvl1pPr>
          </a:lstStyle>
          <a:p>
            <a:pPr>
              <a:defRPr/>
            </a:pPr>
            <a:fld id="{3227066C-25CD-4A3B-B69F-B91E783C25B3}" type="slidenum">
              <a:rPr lang="en-US"/>
              <a:pPr>
                <a:defRPr/>
              </a:pPr>
              <a:t>52</a:t>
            </a:fld>
            <a:endParaRPr lang="en-US"/>
          </a:p>
        </p:txBody>
      </p:sp>
      <p:pic>
        <p:nvPicPr>
          <p:cNvPr id="7" name="Picture 6" descr="0837.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53000" y="1676400"/>
            <a:ext cx="3776133" cy="3577715"/>
          </a:xfrm>
          <a:prstGeom prst="rect">
            <a:avLst/>
          </a:prstGeom>
        </p:spPr>
      </p:pic>
    </p:spTree>
    <p:extLst>
      <p:ext uri="{BB962C8B-B14F-4D97-AF65-F5344CB8AC3E}">
        <p14:creationId xmlns:p14="http://schemas.microsoft.com/office/powerpoint/2010/main" val="55258783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cs-CZ" b="0" i="0" u="none" strike="noStrike" baseline="0">
                <a:solidFill>
                  <a:srgbClr val="BA141A"/>
                </a:solidFill>
                <a:latin typeface="Segoe"/>
                <a:ea typeface="ＭＳ ゴシック"/>
              </a:rPr>
              <a:t>Step by Step: Format the Controls on a Form</a:t>
            </a:r>
          </a:p>
        </p:txBody>
      </p:sp>
      <p:sp>
        <p:nvSpPr>
          <p:cNvPr id="3" name="Text Placeholder 2"/>
          <p:cNvSpPr>
            <a:spLocks noGrp="1"/>
          </p:cNvSpPr>
          <p:nvPr>
            <p:ph type="body" idx="1"/>
          </p:nvPr>
        </p:nvSpPr>
        <p:spPr/>
        <p:txBody>
          <a:bodyPr/>
          <a:lstStyle/>
          <a:p>
            <a:pPr lvl="1" rtl="0">
              <a:buFont typeface="+mj-lt"/>
              <a:buAutoNum type="arabicPeriod" startAt="6"/>
            </a:pPr>
            <a:r>
              <a:rPr lang="cs-CZ" b="0" i="0" u="none" strike="noStrike" baseline="0">
                <a:latin typeface="Segoe"/>
                <a:ea typeface="ＭＳ ゴシック"/>
              </a:rPr>
              <a:t>Switch to Form view to see the changes you made.</a:t>
            </a:r>
          </a:p>
          <a:p>
            <a:pPr lvl="1" rtl="0">
              <a:buAutoNum type="arabicPeriod" startAt="6"/>
            </a:pPr>
            <a:r>
              <a:rPr lang="cs-CZ" b="1" i="0" u="none" strike="noStrike" baseline="0">
                <a:latin typeface="Segoe"/>
                <a:ea typeface="ＭＳ ゴシック"/>
              </a:rPr>
              <a:t>SAVE</a:t>
            </a:r>
            <a:r>
              <a:rPr lang="cs-CZ" b="0" i="0" u="none" strike="noStrike" baseline="0">
                <a:latin typeface="Segoe"/>
                <a:ea typeface="ＭＳ ゴシック"/>
              </a:rPr>
              <a:t> and </a:t>
            </a:r>
            <a:r>
              <a:rPr lang="cs-CZ" b="1" i="0" u="none" strike="noStrike" baseline="0">
                <a:latin typeface="Segoe"/>
                <a:ea typeface="ＭＳ ゴシック"/>
              </a:rPr>
              <a:t>CLOSE</a:t>
            </a:r>
            <a:r>
              <a:rPr lang="cs-CZ" b="0" i="0" u="none" strike="noStrike" baseline="0">
                <a:latin typeface="Segoe"/>
                <a:ea typeface="ＭＳ ゴシック"/>
              </a:rPr>
              <a:t> the form.</a:t>
            </a:r>
          </a:p>
          <a:p>
            <a:pPr lvl="0" rtl="0"/>
            <a:r>
              <a:rPr lang="cs-CZ" b="1" i="0" u="none" strike="noStrike" baseline="0">
                <a:latin typeface="Segoe"/>
                <a:ea typeface="ＭＳ ゴシック"/>
              </a:rPr>
              <a:t>PAUSE. LEAVE </a:t>
            </a:r>
            <a:r>
              <a:rPr lang="cs-CZ" b="0" i="0" u="none" strike="noStrike" baseline="0">
                <a:latin typeface="Segoe"/>
                <a:ea typeface="ＭＳ ゴシック"/>
              </a:rPr>
              <a:t>the database open to use in the next exercise.</a:t>
            </a:r>
          </a:p>
        </p:txBody>
      </p:sp>
      <p:sp>
        <p:nvSpPr>
          <p:cNvPr id="4" name="Rectangle 4"/>
          <p:cNvSpPr>
            <a:spLocks noGrp="1" noChangeArrowheads="1"/>
          </p:cNvSpPr>
          <p:nvPr>
            <p:ph type="dt" sz="half" idx="10"/>
          </p:nvPr>
        </p:nvSpPr>
        <p:spPr>
          <a:xfrm>
            <a:off x="457200" y="6245225"/>
            <a:ext cx="2133600" cy="476250"/>
          </a:xfrm>
          <a:ln/>
        </p:spPr>
        <p:txBody>
          <a:bodyPr/>
          <a:lstStyle>
            <a:lvl1pPr>
              <a:defRPr/>
            </a:lvl1pPr>
          </a:lstStyle>
          <a:p>
            <a:pPr>
              <a:defRPr/>
            </a:pPr>
            <a:r>
              <a:rPr lang="en-US"/>
              <a:t>© 2014, John Wiley &amp; Sons, Inc.</a:t>
            </a:r>
          </a:p>
        </p:txBody>
      </p:sp>
      <p:sp>
        <p:nvSpPr>
          <p:cNvPr id="5" name="Rectangle 5"/>
          <p:cNvSpPr>
            <a:spLocks noGrp="1" noChangeArrowheads="1"/>
          </p:cNvSpPr>
          <p:nvPr>
            <p:ph type="ftr" sz="quarter" idx="11"/>
          </p:nvPr>
        </p:nvSpPr>
        <p:spPr>
          <a:xfrm>
            <a:off x="2629403" y="6245225"/>
            <a:ext cx="3885191" cy="476250"/>
          </a:xfrm>
          <a:ln/>
        </p:spPr>
        <p:txBody>
          <a:bodyPr/>
          <a:lstStyle>
            <a:lvl1pPr>
              <a:defRPr/>
            </a:lvl1pPr>
          </a:lstStyle>
          <a:p>
            <a:pPr>
              <a:defRPr/>
            </a:pPr>
            <a:r>
              <a:rPr lang="en-US"/>
              <a:t>Microsoft Official Academic Course, Microsoft Access 2013</a:t>
            </a:r>
            <a:endParaRPr lang="en-US" dirty="0"/>
          </a:p>
        </p:txBody>
      </p:sp>
      <p:sp>
        <p:nvSpPr>
          <p:cNvPr id="6" name="Rectangle 6"/>
          <p:cNvSpPr>
            <a:spLocks noGrp="1" noChangeArrowheads="1"/>
          </p:cNvSpPr>
          <p:nvPr>
            <p:ph type="sldNum" sz="quarter" idx="12"/>
          </p:nvPr>
        </p:nvSpPr>
        <p:spPr>
          <a:xfrm>
            <a:off x="6553200" y="6245225"/>
            <a:ext cx="2133600" cy="476250"/>
          </a:xfrm>
          <a:ln/>
        </p:spPr>
        <p:txBody>
          <a:bodyPr/>
          <a:lstStyle>
            <a:lvl1pPr>
              <a:defRPr/>
            </a:lvl1pPr>
          </a:lstStyle>
          <a:p>
            <a:pPr>
              <a:defRPr/>
            </a:pPr>
            <a:fld id="{3227066C-25CD-4A3B-B69F-B91E783C25B3}" type="slidenum">
              <a:rPr lang="en-US"/>
              <a:pPr>
                <a:defRPr/>
              </a:pPr>
              <a:t>53</a:t>
            </a:fld>
            <a:endParaRPr lang="en-US"/>
          </a:p>
        </p:txBody>
      </p:sp>
    </p:spTree>
    <p:extLst>
      <p:ext uri="{BB962C8B-B14F-4D97-AF65-F5344CB8AC3E}">
        <p14:creationId xmlns:p14="http://schemas.microsoft.com/office/powerpoint/2010/main" val="129080759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cs-CZ" b="0" i="0" u="none" strike="noStrike" baseline="0">
                <a:solidFill>
                  <a:srgbClr val="BA141A"/>
                </a:solidFill>
                <a:latin typeface="Segoe"/>
                <a:ea typeface="ＭＳ ゴシック"/>
              </a:rPr>
              <a:t>Step by Step: Create Conditional Formatting</a:t>
            </a:r>
          </a:p>
        </p:txBody>
      </p:sp>
      <p:sp>
        <p:nvSpPr>
          <p:cNvPr id="3" name="Text Placeholder 2"/>
          <p:cNvSpPr>
            <a:spLocks noGrp="1"/>
          </p:cNvSpPr>
          <p:nvPr>
            <p:ph type="body" idx="1"/>
          </p:nvPr>
        </p:nvSpPr>
        <p:spPr/>
        <p:txBody>
          <a:bodyPr/>
          <a:lstStyle/>
          <a:p>
            <a:pPr lvl="0" rtl="0"/>
            <a:r>
              <a:rPr lang="cs-CZ" b="1" i="0" u="none" strike="noStrike" baseline="0">
                <a:solidFill>
                  <a:srgbClr val="000000"/>
                </a:solidFill>
                <a:latin typeface="Segoe"/>
                <a:ea typeface="ＭＳ ゴシック"/>
              </a:rPr>
              <a:t>USE </a:t>
            </a:r>
            <a:r>
              <a:rPr lang="cs-CZ" b="0" i="0" u="none" strike="noStrike" baseline="0">
                <a:solidFill>
                  <a:srgbClr val="000000"/>
                </a:solidFill>
                <a:latin typeface="Segoe"/>
                <a:ea typeface="ＭＳ ゴシック"/>
              </a:rPr>
              <a:t>the database you used in the previous exercise.</a:t>
            </a:r>
          </a:p>
          <a:p>
            <a:pPr lvl="1" rtl="0"/>
            <a:r>
              <a:rPr lang="cs-CZ" b="0" i="0" u="none" strike="noStrike" baseline="0">
                <a:solidFill>
                  <a:srgbClr val="000000"/>
                </a:solidFill>
                <a:latin typeface="Segoe"/>
                <a:ea typeface="ＭＳ ゴシック"/>
              </a:rPr>
              <a:t>Open the </a:t>
            </a:r>
            <a:r>
              <a:rPr lang="cs-CZ" b="1" i="0" u="none" strike="noStrike" baseline="0">
                <a:solidFill>
                  <a:srgbClr val="000000"/>
                </a:solidFill>
                <a:latin typeface="Segoe"/>
                <a:ea typeface="ＭＳ ゴシック"/>
              </a:rPr>
              <a:t>Toy Summary </a:t>
            </a:r>
            <a:r>
              <a:rPr lang="cs-CZ" b="0" i="0" u="none" strike="noStrike" baseline="0">
                <a:solidFill>
                  <a:srgbClr val="000000"/>
                </a:solidFill>
                <a:latin typeface="Segoe"/>
                <a:ea typeface="ＭＳ ゴシック"/>
              </a:rPr>
              <a:t>report, if necessary, and switch to Design view.</a:t>
            </a:r>
          </a:p>
          <a:p>
            <a:pPr lvl="1" rtl="0"/>
            <a:r>
              <a:rPr lang="cs-CZ" b="0" i="0" u="none" strike="noStrike" baseline="0">
                <a:solidFill>
                  <a:srgbClr val="000000"/>
                </a:solidFill>
                <a:latin typeface="Segoe"/>
                <a:ea typeface="ＭＳ ゴシック"/>
              </a:rPr>
              <a:t>Click the </a:t>
            </a:r>
            <a:r>
              <a:rPr lang="cs-CZ" b="1" i="0" u="none" strike="noStrike" baseline="0">
                <a:solidFill>
                  <a:srgbClr val="000000"/>
                </a:solidFill>
                <a:latin typeface="Segoe"/>
                <a:ea typeface="ＭＳ ゴシック"/>
              </a:rPr>
              <a:t>In Stock </a:t>
            </a:r>
            <a:r>
              <a:rPr lang="cs-CZ" b="0" i="0" u="none" strike="noStrike" baseline="0">
                <a:solidFill>
                  <a:srgbClr val="000000"/>
                </a:solidFill>
                <a:latin typeface="Segoe"/>
                <a:ea typeface="ＭＳ ゴシック"/>
              </a:rPr>
              <a:t>control to select it.</a:t>
            </a:r>
          </a:p>
          <a:p>
            <a:pPr lvl="1" rtl="0"/>
            <a:r>
              <a:rPr lang="cs-CZ" b="0" i="0" u="none" strike="noStrike" baseline="0">
                <a:solidFill>
                  <a:srgbClr val="000000"/>
                </a:solidFill>
                <a:latin typeface="Segoe"/>
                <a:ea typeface="ＭＳ ゴシック"/>
              </a:rPr>
              <a:t>On the FORMAT tab, in the Control Formatting group, click the </a:t>
            </a:r>
            <a:r>
              <a:rPr lang="cs-CZ" b="1" i="0" u="none" strike="noStrike" baseline="0">
                <a:solidFill>
                  <a:srgbClr val="000000"/>
                </a:solidFill>
                <a:latin typeface="Segoe"/>
                <a:ea typeface="ＭＳ ゴシック"/>
              </a:rPr>
              <a:t>Conditional Formatting </a:t>
            </a:r>
            <a:r>
              <a:rPr lang="cs-CZ" b="0" i="0" u="none" strike="noStrike" baseline="0">
                <a:solidFill>
                  <a:srgbClr val="000000"/>
                </a:solidFill>
                <a:latin typeface="Segoe"/>
                <a:ea typeface="ＭＳ ゴシック"/>
              </a:rPr>
              <a:t>button. The Conditional Formatting Rules Manager dialog box appears.</a:t>
            </a:r>
          </a:p>
          <a:p>
            <a:pPr lvl="1" rtl="0"/>
            <a:r>
              <a:rPr lang="cs-CZ" b="0" i="0" u="none" strike="noStrike" baseline="0">
                <a:solidFill>
                  <a:srgbClr val="000000"/>
                </a:solidFill>
                <a:latin typeface="Segoe"/>
                <a:ea typeface="ＭＳ ゴシック"/>
              </a:rPr>
              <a:t>Click the </a:t>
            </a:r>
            <a:r>
              <a:rPr lang="cs-CZ" b="1" i="0" u="none" strike="noStrike" baseline="0">
                <a:solidFill>
                  <a:srgbClr val="000000"/>
                </a:solidFill>
                <a:latin typeface="Segoe"/>
                <a:ea typeface="ＭＳ ゴシック"/>
              </a:rPr>
              <a:t>New Rule </a:t>
            </a:r>
            <a:r>
              <a:rPr lang="cs-CZ" b="0" i="0" u="none" strike="noStrike" baseline="0">
                <a:solidFill>
                  <a:srgbClr val="000000"/>
                </a:solidFill>
                <a:latin typeface="Segoe"/>
                <a:ea typeface="ＭＳ ゴシック"/>
              </a:rPr>
              <a:t>button. The New Formatting Rule dialog box appears. You will create a new rule based on criteria you will enter.</a:t>
            </a:r>
            <a:endParaRPr lang="cs-CZ" b="0" i="0" u="none" strike="noStrike" baseline="0">
              <a:solidFill>
                <a:srgbClr val="000000"/>
              </a:solidFill>
              <a:latin typeface="Univers-Light"/>
              <a:ea typeface="Univers-Light"/>
            </a:endParaRPr>
          </a:p>
        </p:txBody>
      </p:sp>
      <p:sp>
        <p:nvSpPr>
          <p:cNvPr id="4" name="Rectangle 4"/>
          <p:cNvSpPr>
            <a:spLocks noGrp="1" noChangeArrowheads="1"/>
          </p:cNvSpPr>
          <p:nvPr>
            <p:ph type="dt" sz="half" idx="10"/>
          </p:nvPr>
        </p:nvSpPr>
        <p:spPr>
          <a:xfrm>
            <a:off x="457200" y="6245225"/>
            <a:ext cx="2133600" cy="476250"/>
          </a:xfrm>
          <a:ln/>
        </p:spPr>
        <p:txBody>
          <a:bodyPr/>
          <a:lstStyle>
            <a:lvl1pPr>
              <a:defRPr/>
            </a:lvl1pPr>
          </a:lstStyle>
          <a:p>
            <a:pPr>
              <a:defRPr/>
            </a:pPr>
            <a:r>
              <a:rPr lang="en-US"/>
              <a:t>© 2014, John Wiley &amp; Sons, Inc.</a:t>
            </a:r>
          </a:p>
        </p:txBody>
      </p:sp>
      <p:sp>
        <p:nvSpPr>
          <p:cNvPr id="5" name="Rectangle 5"/>
          <p:cNvSpPr>
            <a:spLocks noGrp="1" noChangeArrowheads="1"/>
          </p:cNvSpPr>
          <p:nvPr>
            <p:ph type="ftr" sz="quarter" idx="11"/>
          </p:nvPr>
        </p:nvSpPr>
        <p:spPr>
          <a:xfrm>
            <a:off x="2629403" y="6245225"/>
            <a:ext cx="3885191" cy="476250"/>
          </a:xfrm>
          <a:ln/>
        </p:spPr>
        <p:txBody>
          <a:bodyPr/>
          <a:lstStyle>
            <a:lvl1pPr>
              <a:defRPr/>
            </a:lvl1pPr>
          </a:lstStyle>
          <a:p>
            <a:pPr>
              <a:defRPr/>
            </a:pPr>
            <a:r>
              <a:rPr lang="en-US"/>
              <a:t>Microsoft Official Academic Course, Microsoft Access 2013</a:t>
            </a:r>
            <a:endParaRPr lang="en-US" dirty="0"/>
          </a:p>
        </p:txBody>
      </p:sp>
      <p:sp>
        <p:nvSpPr>
          <p:cNvPr id="6" name="Rectangle 6"/>
          <p:cNvSpPr>
            <a:spLocks noGrp="1" noChangeArrowheads="1"/>
          </p:cNvSpPr>
          <p:nvPr>
            <p:ph type="sldNum" sz="quarter" idx="12"/>
          </p:nvPr>
        </p:nvSpPr>
        <p:spPr>
          <a:xfrm>
            <a:off x="6553200" y="6245225"/>
            <a:ext cx="2133600" cy="476250"/>
          </a:xfrm>
          <a:ln/>
        </p:spPr>
        <p:txBody>
          <a:bodyPr/>
          <a:lstStyle>
            <a:lvl1pPr>
              <a:defRPr/>
            </a:lvl1pPr>
          </a:lstStyle>
          <a:p>
            <a:pPr>
              <a:defRPr/>
            </a:pPr>
            <a:fld id="{3227066C-25CD-4A3B-B69F-B91E783C25B3}" type="slidenum">
              <a:rPr lang="en-US"/>
              <a:pPr>
                <a:defRPr/>
              </a:pPr>
              <a:t>54</a:t>
            </a:fld>
            <a:endParaRPr lang="en-US"/>
          </a:p>
        </p:txBody>
      </p:sp>
    </p:spTree>
    <p:extLst>
      <p:ext uri="{BB962C8B-B14F-4D97-AF65-F5344CB8AC3E}">
        <p14:creationId xmlns:p14="http://schemas.microsoft.com/office/powerpoint/2010/main" val="148028192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cs-CZ" b="0" i="0" u="none" strike="noStrike" baseline="0">
                <a:solidFill>
                  <a:srgbClr val="BA141A"/>
                </a:solidFill>
                <a:latin typeface="Segoe"/>
                <a:ea typeface="ＭＳ ゴシック"/>
              </a:rPr>
              <a:t>Step by Step: Create Conditional Formatting</a:t>
            </a:r>
          </a:p>
        </p:txBody>
      </p:sp>
      <p:sp>
        <p:nvSpPr>
          <p:cNvPr id="3" name="Text Placeholder 2"/>
          <p:cNvSpPr>
            <a:spLocks noGrp="1"/>
          </p:cNvSpPr>
          <p:nvPr>
            <p:ph type="body" idx="1"/>
          </p:nvPr>
        </p:nvSpPr>
        <p:spPr/>
        <p:txBody>
          <a:bodyPr/>
          <a:lstStyle/>
          <a:p>
            <a:pPr lvl="1" rtl="0">
              <a:buFont typeface="+mj-lt"/>
              <a:buAutoNum type="arabicPeriod" startAt="5"/>
            </a:pPr>
            <a:r>
              <a:rPr lang="cs-CZ" sz="2000" b="0" i="0" u="none" strike="noStrike" baseline="0">
                <a:solidFill>
                  <a:srgbClr val="000000"/>
                </a:solidFill>
                <a:latin typeface="Segoe"/>
                <a:ea typeface="ＭＳ ゴシック"/>
              </a:rPr>
              <a:t>In the Edit the rule description: section, keep Field Value Is in the first menu. Click the drop-down arrow to the right of </a:t>
            </a:r>
            <a:r>
              <a:rPr lang="cs-CZ" sz="2000" b="0" i="1" u="none" strike="noStrike" baseline="0">
                <a:solidFill>
                  <a:srgbClr val="000000"/>
                </a:solidFill>
                <a:latin typeface="Segoe"/>
                <a:ea typeface="ＭＳ ゴシック"/>
              </a:rPr>
              <a:t>between </a:t>
            </a:r>
            <a:r>
              <a:rPr lang="cs-CZ" sz="2000" b="0" i="0" u="none" strike="noStrike" baseline="0">
                <a:solidFill>
                  <a:srgbClr val="000000"/>
                </a:solidFill>
                <a:latin typeface="Segoe"/>
                <a:ea typeface="ＭＳ ゴシック"/>
              </a:rPr>
              <a:t>and scroll to the bottom of the list to select </a:t>
            </a:r>
            <a:r>
              <a:rPr lang="cs-CZ" sz="2000" b="1" i="0" u="none" strike="noStrike" baseline="0">
                <a:solidFill>
                  <a:srgbClr val="000000"/>
                </a:solidFill>
                <a:latin typeface="Segoe"/>
                <a:ea typeface="ＭＳ ゴシック"/>
              </a:rPr>
              <a:t>less than or equal to</a:t>
            </a:r>
            <a:r>
              <a:rPr lang="cs-CZ" sz="2000" b="0" i="0" u="none" strike="noStrike" baseline="0">
                <a:solidFill>
                  <a:srgbClr val="000000"/>
                </a:solidFill>
                <a:latin typeface="Segoe"/>
                <a:ea typeface="ＭＳ ゴシック"/>
              </a:rPr>
              <a:t>. Click in the empty text box and key </a:t>
            </a:r>
            <a:r>
              <a:rPr lang="cs-CZ" sz="2000" b="1" i="0" u="none" strike="noStrike" baseline="0">
                <a:solidFill>
                  <a:srgbClr val="000000"/>
                </a:solidFill>
                <a:latin typeface="Segoe"/>
                <a:ea typeface="ＭＳ ゴシック"/>
              </a:rPr>
              <a:t>10</a:t>
            </a:r>
            <a:r>
              <a:rPr lang="cs-CZ" sz="2000" b="0" i="0" u="none" strike="noStrike" baseline="0">
                <a:solidFill>
                  <a:srgbClr val="000000"/>
                </a:solidFill>
                <a:latin typeface="Segoe"/>
                <a:ea typeface="ＭＳ ゴシック"/>
              </a:rPr>
              <a:t>. Click the </a:t>
            </a:r>
            <a:r>
              <a:rPr lang="cs-CZ" sz="2000" b="1" i="0" u="none" strike="noStrike" baseline="0">
                <a:solidFill>
                  <a:srgbClr val="000000"/>
                </a:solidFill>
                <a:latin typeface="Segoe"/>
                <a:ea typeface="ＭＳ ゴシック"/>
              </a:rPr>
              <a:t>Bold </a:t>
            </a:r>
            <a:r>
              <a:rPr lang="cs-CZ" sz="2000" b="0" i="0" u="none" strike="noStrike" baseline="0">
                <a:solidFill>
                  <a:srgbClr val="000000"/>
                </a:solidFill>
                <a:latin typeface="Segoe"/>
                <a:ea typeface="ＭＳ ゴシック"/>
              </a:rPr>
              <a:t>button in the Preview: section. Your screen should look similar to the figure below.</a:t>
            </a:r>
            <a:endParaRPr lang="cs-CZ" sz="2000" b="0" i="0" u="none" strike="noStrike" baseline="0">
              <a:solidFill>
                <a:srgbClr val="000000"/>
              </a:solidFill>
              <a:latin typeface="Univers-Light"/>
              <a:ea typeface="Univers-Light"/>
            </a:endParaRPr>
          </a:p>
        </p:txBody>
      </p:sp>
      <p:sp>
        <p:nvSpPr>
          <p:cNvPr id="4" name="Rectangle 4"/>
          <p:cNvSpPr>
            <a:spLocks noGrp="1" noChangeArrowheads="1"/>
          </p:cNvSpPr>
          <p:nvPr>
            <p:ph type="dt" sz="half" idx="10"/>
          </p:nvPr>
        </p:nvSpPr>
        <p:spPr>
          <a:xfrm>
            <a:off x="457200" y="6245225"/>
            <a:ext cx="2133600" cy="476250"/>
          </a:xfrm>
          <a:ln/>
        </p:spPr>
        <p:txBody>
          <a:bodyPr/>
          <a:lstStyle>
            <a:lvl1pPr>
              <a:defRPr/>
            </a:lvl1pPr>
          </a:lstStyle>
          <a:p>
            <a:pPr>
              <a:defRPr/>
            </a:pPr>
            <a:r>
              <a:rPr lang="en-US"/>
              <a:t>© 2014, John Wiley &amp; Sons, Inc.</a:t>
            </a:r>
          </a:p>
        </p:txBody>
      </p:sp>
      <p:sp>
        <p:nvSpPr>
          <p:cNvPr id="5" name="Rectangle 5"/>
          <p:cNvSpPr>
            <a:spLocks noGrp="1" noChangeArrowheads="1"/>
          </p:cNvSpPr>
          <p:nvPr>
            <p:ph type="ftr" sz="quarter" idx="11"/>
          </p:nvPr>
        </p:nvSpPr>
        <p:spPr>
          <a:xfrm>
            <a:off x="2629403" y="6245225"/>
            <a:ext cx="3885191" cy="476250"/>
          </a:xfrm>
          <a:ln/>
        </p:spPr>
        <p:txBody>
          <a:bodyPr/>
          <a:lstStyle>
            <a:lvl1pPr>
              <a:defRPr/>
            </a:lvl1pPr>
          </a:lstStyle>
          <a:p>
            <a:pPr>
              <a:defRPr/>
            </a:pPr>
            <a:r>
              <a:rPr lang="en-US"/>
              <a:t>Microsoft Official Academic Course, Microsoft Access 2013</a:t>
            </a:r>
            <a:endParaRPr lang="en-US" dirty="0"/>
          </a:p>
        </p:txBody>
      </p:sp>
      <p:sp>
        <p:nvSpPr>
          <p:cNvPr id="6" name="Rectangle 6"/>
          <p:cNvSpPr>
            <a:spLocks noGrp="1" noChangeArrowheads="1"/>
          </p:cNvSpPr>
          <p:nvPr>
            <p:ph type="sldNum" sz="quarter" idx="12"/>
          </p:nvPr>
        </p:nvSpPr>
        <p:spPr>
          <a:xfrm>
            <a:off x="6553200" y="6245225"/>
            <a:ext cx="2133600" cy="476250"/>
          </a:xfrm>
          <a:ln/>
        </p:spPr>
        <p:txBody>
          <a:bodyPr/>
          <a:lstStyle>
            <a:lvl1pPr>
              <a:defRPr/>
            </a:lvl1pPr>
          </a:lstStyle>
          <a:p>
            <a:pPr>
              <a:defRPr/>
            </a:pPr>
            <a:fld id="{3227066C-25CD-4A3B-B69F-B91E783C25B3}" type="slidenum">
              <a:rPr lang="en-US"/>
              <a:pPr>
                <a:defRPr/>
              </a:pPr>
              <a:t>55</a:t>
            </a:fld>
            <a:endParaRPr lang="en-US"/>
          </a:p>
        </p:txBody>
      </p:sp>
      <p:pic>
        <p:nvPicPr>
          <p:cNvPr id="7" name="Picture 6" descr="0838.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85130" y="3479800"/>
            <a:ext cx="4577670" cy="2712239"/>
          </a:xfrm>
          <a:prstGeom prst="rect">
            <a:avLst/>
          </a:prstGeom>
        </p:spPr>
      </p:pic>
    </p:spTree>
    <p:extLst>
      <p:ext uri="{BB962C8B-B14F-4D97-AF65-F5344CB8AC3E}">
        <p14:creationId xmlns:p14="http://schemas.microsoft.com/office/powerpoint/2010/main" val="175002516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cs-CZ" b="0" i="0" u="none" strike="noStrike" baseline="0">
                <a:solidFill>
                  <a:srgbClr val="BA141A"/>
                </a:solidFill>
                <a:latin typeface="Segoe"/>
                <a:ea typeface="ＭＳ ゴシック"/>
              </a:rPr>
              <a:t>Step by Step: Create Conditional Formatting</a:t>
            </a:r>
          </a:p>
        </p:txBody>
      </p:sp>
      <p:sp>
        <p:nvSpPr>
          <p:cNvPr id="3" name="Text Placeholder 2"/>
          <p:cNvSpPr>
            <a:spLocks noGrp="1"/>
          </p:cNvSpPr>
          <p:nvPr>
            <p:ph type="body" idx="1"/>
          </p:nvPr>
        </p:nvSpPr>
        <p:spPr/>
        <p:txBody>
          <a:bodyPr/>
          <a:lstStyle/>
          <a:p>
            <a:pPr lvl="1" rtl="0">
              <a:buFont typeface="+mj-lt"/>
              <a:buAutoNum type="arabicPeriod" startAt="6"/>
            </a:pPr>
            <a:r>
              <a:rPr lang="cs-CZ" sz="2100" b="0" i="0" u="none" strike="noStrike" baseline="0">
                <a:solidFill>
                  <a:srgbClr val="000000"/>
                </a:solidFill>
                <a:latin typeface="Segoe"/>
                <a:ea typeface="ＭＳ ゴシック"/>
              </a:rPr>
              <a:t>Click the down arrow on the </a:t>
            </a:r>
            <a:r>
              <a:rPr lang="cs-CZ" sz="2100" b="1" i="0" u="none" strike="noStrike" baseline="0">
                <a:solidFill>
                  <a:srgbClr val="000000"/>
                </a:solidFill>
                <a:latin typeface="Segoe"/>
                <a:ea typeface="ＭＳ ゴシック"/>
              </a:rPr>
              <a:t>Background Color </a:t>
            </a:r>
            <a:r>
              <a:rPr lang="cs-CZ" sz="2100" b="0" i="0" u="none" strike="noStrike" baseline="0">
                <a:solidFill>
                  <a:srgbClr val="000000"/>
                </a:solidFill>
                <a:latin typeface="Segoe"/>
                <a:ea typeface="ＭＳ ゴシック"/>
              </a:rPr>
              <a:t>button. A menu of colors appears. Click </a:t>
            </a:r>
            <a:r>
              <a:rPr lang="cs-CZ" sz="2100" b="1" i="0" u="none" strike="noStrike" baseline="0">
                <a:solidFill>
                  <a:srgbClr val="000000"/>
                </a:solidFill>
                <a:latin typeface="Segoe"/>
                <a:ea typeface="ＭＳ ゴシック"/>
              </a:rPr>
              <a:t>Red</a:t>
            </a:r>
            <a:r>
              <a:rPr lang="cs-CZ" sz="2100" b="0" i="0" u="none" strike="noStrike" baseline="0">
                <a:solidFill>
                  <a:srgbClr val="000000"/>
                </a:solidFill>
                <a:latin typeface="Times New Roman"/>
                <a:ea typeface="ＭＳ ゴシック"/>
              </a:rPr>
              <a:t>.</a:t>
            </a:r>
          </a:p>
          <a:p>
            <a:pPr lvl="1" rtl="0">
              <a:buAutoNum type="arabicPeriod" startAt="6"/>
            </a:pPr>
            <a:r>
              <a:rPr lang="cs-CZ" sz="2100" b="0" i="0" u="none" strike="noStrike" baseline="0">
                <a:solidFill>
                  <a:srgbClr val="000000"/>
                </a:solidFill>
                <a:latin typeface="Segoe"/>
                <a:ea typeface="ＭＳ ゴシック"/>
              </a:rPr>
              <a:t>Click the </a:t>
            </a:r>
            <a:r>
              <a:rPr lang="cs-CZ" sz="2100" b="1" i="0" u="none" strike="noStrike" baseline="0">
                <a:solidFill>
                  <a:srgbClr val="000000"/>
                </a:solidFill>
                <a:latin typeface="Segoe"/>
                <a:ea typeface="ＭＳ ゴシック"/>
              </a:rPr>
              <a:t>OK </a:t>
            </a:r>
            <a:r>
              <a:rPr lang="cs-CZ" sz="2100" b="0" i="0" u="none" strike="noStrike" baseline="0">
                <a:solidFill>
                  <a:srgbClr val="000000"/>
                </a:solidFill>
                <a:latin typeface="Segoe"/>
                <a:ea typeface="ＭＳ ゴシック"/>
              </a:rPr>
              <a:t>button. A formatting rule for the In Stock field is added to the dialog box. Now, when the report is viewed in Report view, the value for the In Stock field will appear bold and the control background color will appear red if the formatting rule applies. </a:t>
            </a:r>
          </a:p>
          <a:p>
            <a:pPr lvl="1" rtl="0">
              <a:buAutoNum type="arabicPeriod" startAt="6"/>
            </a:pPr>
            <a:r>
              <a:rPr lang="cs-CZ" sz="2100" b="0" i="0" u="none" strike="noStrike" baseline="0">
                <a:solidFill>
                  <a:srgbClr val="000000"/>
                </a:solidFill>
                <a:latin typeface="Segoe"/>
                <a:ea typeface="ＭＳ ゴシック"/>
              </a:rPr>
              <a:t>Click </a:t>
            </a:r>
            <a:r>
              <a:rPr lang="cs-CZ" sz="2100" b="1" i="0" u="none" strike="noStrike" baseline="0">
                <a:solidFill>
                  <a:srgbClr val="000000"/>
                </a:solidFill>
                <a:latin typeface="Segoe"/>
                <a:ea typeface="ＭＳ ゴシック"/>
              </a:rPr>
              <a:t>OK</a:t>
            </a:r>
            <a:r>
              <a:rPr lang="cs-CZ" sz="2100" b="0" i="0" u="none" strike="noStrike" baseline="0">
                <a:solidFill>
                  <a:srgbClr val="000000"/>
                </a:solidFill>
                <a:latin typeface="Times New Roman"/>
                <a:ea typeface="ＭＳ ゴシック"/>
              </a:rPr>
              <a:t>.</a:t>
            </a:r>
          </a:p>
          <a:p>
            <a:pPr lvl="1" rtl="0">
              <a:buAutoNum type="arabicPeriod" startAt="6"/>
            </a:pPr>
            <a:r>
              <a:rPr lang="cs-CZ" sz="2100" b="1" i="0" u="none" strike="noStrike" baseline="0">
                <a:solidFill>
                  <a:srgbClr val="000000"/>
                </a:solidFill>
                <a:latin typeface="Segoe"/>
                <a:ea typeface="ＭＳ ゴシック"/>
              </a:rPr>
              <a:t>SAVE </a:t>
            </a:r>
            <a:r>
              <a:rPr lang="cs-CZ" sz="2100" b="0" i="0" u="none" strike="noStrike" baseline="0">
                <a:solidFill>
                  <a:srgbClr val="000000"/>
                </a:solidFill>
                <a:latin typeface="Segoe"/>
                <a:ea typeface="ＭＳ ゴシック"/>
              </a:rPr>
              <a:t>the report.</a:t>
            </a:r>
          </a:p>
          <a:p>
            <a:pPr lvl="1" rtl="0">
              <a:buAutoNum type="arabicPeriod" startAt="6"/>
            </a:pPr>
            <a:r>
              <a:rPr lang="cs-CZ" sz="2100" b="0" i="0" u="none" strike="noStrike" baseline="0">
                <a:solidFill>
                  <a:srgbClr val="000000"/>
                </a:solidFill>
                <a:latin typeface="Segoe"/>
                <a:ea typeface="ＭＳ ゴシック"/>
              </a:rPr>
              <a:t>Switch to Report view and scroll through the records to see the conditional formatting at work.</a:t>
            </a:r>
          </a:p>
          <a:p>
            <a:pPr lvl="1" rtl="0">
              <a:buAutoNum type="arabicPeriod" startAt="6"/>
            </a:pPr>
            <a:r>
              <a:rPr lang="cs-CZ" sz="2100" b="1" i="0" u="none" strike="noStrike" baseline="0">
                <a:solidFill>
                  <a:srgbClr val="000000"/>
                </a:solidFill>
                <a:latin typeface="Segoe"/>
                <a:ea typeface="ＭＳ ゴシック"/>
              </a:rPr>
              <a:t>CLOSE </a:t>
            </a:r>
            <a:r>
              <a:rPr lang="cs-CZ" sz="2100" b="0" i="0" u="none" strike="noStrike" baseline="0">
                <a:solidFill>
                  <a:srgbClr val="000000"/>
                </a:solidFill>
                <a:latin typeface="Segoe"/>
                <a:ea typeface="ＭＳ ゴシック"/>
              </a:rPr>
              <a:t>the report.</a:t>
            </a:r>
          </a:p>
          <a:p>
            <a:pPr lvl="0" rtl="0"/>
            <a:r>
              <a:rPr lang="cs-CZ" sz="2100" b="1" i="0" u="none" strike="noStrike" baseline="0">
                <a:solidFill>
                  <a:srgbClr val="000000"/>
                </a:solidFill>
                <a:latin typeface="Segoe"/>
                <a:ea typeface="ＭＳ ゴシック"/>
              </a:rPr>
              <a:t>PAUSE. LEAVE </a:t>
            </a:r>
            <a:r>
              <a:rPr lang="cs-CZ" sz="2100" b="0" i="0" u="none" strike="noStrike" baseline="0">
                <a:solidFill>
                  <a:srgbClr val="000000"/>
                </a:solidFill>
                <a:latin typeface="Segoe"/>
                <a:ea typeface="ＭＳ ゴシック"/>
              </a:rPr>
              <a:t>the database open to use in the next exercise.</a:t>
            </a:r>
            <a:endParaRPr lang="cs-CZ" sz="2100" b="0" i="0" u="none" strike="noStrike" baseline="0">
              <a:solidFill>
                <a:srgbClr val="000000"/>
              </a:solidFill>
              <a:latin typeface="Univers-Light"/>
              <a:ea typeface="Univers-Light"/>
            </a:endParaRPr>
          </a:p>
        </p:txBody>
      </p:sp>
      <p:sp>
        <p:nvSpPr>
          <p:cNvPr id="4" name="Rectangle 4"/>
          <p:cNvSpPr>
            <a:spLocks noGrp="1" noChangeArrowheads="1"/>
          </p:cNvSpPr>
          <p:nvPr>
            <p:ph type="dt" sz="half" idx="10"/>
          </p:nvPr>
        </p:nvSpPr>
        <p:spPr>
          <a:xfrm>
            <a:off x="457200" y="6245225"/>
            <a:ext cx="2133600" cy="476250"/>
          </a:xfrm>
          <a:ln/>
        </p:spPr>
        <p:txBody>
          <a:bodyPr/>
          <a:lstStyle>
            <a:lvl1pPr>
              <a:defRPr/>
            </a:lvl1pPr>
          </a:lstStyle>
          <a:p>
            <a:pPr>
              <a:defRPr/>
            </a:pPr>
            <a:r>
              <a:rPr lang="en-US"/>
              <a:t>© 2014, John Wiley &amp; Sons, Inc.</a:t>
            </a:r>
          </a:p>
        </p:txBody>
      </p:sp>
      <p:sp>
        <p:nvSpPr>
          <p:cNvPr id="5" name="Rectangle 5"/>
          <p:cNvSpPr>
            <a:spLocks noGrp="1" noChangeArrowheads="1"/>
          </p:cNvSpPr>
          <p:nvPr>
            <p:ph type="ftr" sz="quarter" idx="11"/>
          </p:nvPr>
        </p:nvSpPr>
        <p:spPr>
          <a:xfrm>
            <a:off x="2629403" y="6245225"/>
            <a:ext cx="3885191" cy="476250"/>
          </a:xfrm>
          <a:ln/>
        </p:spPr>
        <p:txBody>
          <a:bodyPr/>
          <a:lstStyle>
            <a:lvl1pPr>
              <a:defRPr/>
            </a:lvl1pPr>
          </a:lstStyle>
          <a:p>
            <a:pPr>
              <a:defRPr/>
            </a:pPr>
            <a:r>
              <a:rPr lang="en-US"/>
              <a:t>Microsoft Official Academic Course, Microsoft Access 2013</a:t>
            </a:r>
            <a:endParaRPr lang="en-US" dirty="0"/>
          </a:p>
        </p:txBody>
      </p:sp>
      <p:sp>
        <p:nvSpPr>
          <p:cNvPr id="6" name="Rectangle 6"/>
          <p:cNvSpPr>
            <a:spLocks noGrp="1" noChangeArrowheads="1"/>
          </p:cNvSpPr>
          <p:nvPr>
            <p:ph type="sldNum" sz="quarter" idx="12"/>
          </p:nvPr>
        </p:nvSpPr>
        <p:spPr>
          <a:xfrm>
            <a:off x="6553200" y="6245225"/>
            <a:ext cx="2133600" cy="476250"/>
          </a:xfrm>
          <a:ln/>
        </p:spPr>
        <p:txBody>
          <a:bodyPr/>
          <a:lstStyle>
            <a:lvl1pPr>
              <a:defRPr/>
            </a:lvl1pPr>
          </a:lstStyle>
          <a:p>
            <a:pPr>
              <a:defRPr/>
            </a:pPr>
            <a:fld id="{3227066C-25CD-4A3B-B69F-B91E783C25B3}" type="slidenum">
              <a:rPr lang="en-US"/>
              <a:pPr>
                <a:defRPr/>
              </a:pPr>
              <a:t>56</a:t>
            </a:fld>
            <a:endParaRPr lang="en-US"/>
          </a:p>
        </p:txBody>
      </p:sp>
    </p:spTree>
    <p:extLst>
      <p:ext uri="{BB962C8B-B14F-4D97-AF65-F5344CB8AC3E}">
        <p14:creationId xmlns:p14="http://schemas.microsoft.com/office/powerpoint/2010/main" val="200805270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cs-CZ" b="0" i="0" u="none" strike="noStrike" baseline="0">
                <a:solidFill>
                  <a:srgbClr val="BA141A"/>
                </a:solidFill>
                <a:latin typeface="Segoe"/>
                <a:ea typeface="ＭＳ ゴシック"/>
              </a:rPr>
              <a:t>Step by Step: Arrange Control Layout</a:t>
            </a:r>
          </a:p>
        </p:txBody>
      </p:sp>
      <p:sp>
        <p:nvSpPr>
          <p:cNvPr id="3" name="Text Placeholder 2"/>
          <p:cNvSpPr>
            <a:spLocks noGrp="1"/>
          </p:cNvSpPr>
          <p:nvPr>
            <p:ph type="body" idx="1"/>
          </p:nvPr>
        </p:nvSpPr>
        <p:spPr/>
        <p:txBody>
          <a:bodyPr/>
          <a:lstStyle/>
          <a:p>
            <a:pPr lvl="0" rtl="0"/>
            <a:r>
              <a:rPr lang="cs-CZ" b="1" i="0" u="none" strike="noStrike" baseline="0">
                <a:solidFill>
                  <a:srgbClr val="000000"/>
                </a:solidFill>
                <a:latin typeface="Segoe"/>
                <a:ea typeface="ＭＳ ゴシック"/>
              </a:rPr>
              <a:t>USE </a:t>
            </a:r>
            <a:r>
              <a:rPr lang="cs-CZ" b="0" i="0" u="none" strike="noStrike" baseline="0">
                <a:solidFill>
                  <a:srgbClr val="000000"/>
                </a:solidFill>
                <a:latin typeface="Segoe"/>
                <a:ea typeface="ＭＳ ゴシック"/>
              </a:rPr>
              <a:t>the database that is open from the previous exercise.</a:t>
            </a:r>
          </a:p>
          <a:p>
            <a:pPr lvl="1" rtl="0"/>
            <a:r>
              <a:rPr lang="cs-CZ" b="0" i="0" u="none" strike="noStrike" baseline="0">
                <a:solidFill>
                  <a:srgbClr val="000000"/>
                </a:solidFill>
                <a:latin typeface="Segoe"/>
                <a:ea typeface="ＭＳ ゴシック"/>
              </a:rPr>
              <a:t>Click the </a:t>
            </a:r>
            <a:r>
              <a:rPr lang="cs-CZ" b="1" i="0" u="none" strike="noStrike" baseline="0">
                <a:solidFill>
                  <a:srgbClr val="000000"/>
                </a:solidFill>
                <a:latin typeface="Segoe"/>
                <a:ea typeface="ＭＳ ゴシック"/>
              </a:rPr>
              <a:t>Inventory </a:t>
            </a:r>
            <a:r>
              <a:rPr lang="cs-CZ" b="0" i="0" u="none" strike="noStrike" baseline="0">
                <a:solidFill>
                  <a:srgbClr val="000000"/>
                </a:solidFill>
                <a:latin typeface="Segoe"/>
                <a:ea typeface="ＭＳ ゴシック"/>
              </a:rPr>
              <a:t>table in the Navigation Pane to select it.</a:t>
            </a:r>
          </a:p>
          <a:p>
            <a:pPr lvl="1" rtl="0"/>
            <a:r>
              <a:rPr lang="cs-CZ" b="0" i="0" u="none" strike="noStrike" baseline="0">
                <a:solidFill>
                  <a:srgbClr val="000000"/>
                </a:solidFill>
                <a:latin typeface="Segoe"/>
                <a:ea typeface="ＭＳ ゴシック"/>
              </a:rPr>
              <a:t>On the CREATE tab, in the Reports group, click the </a:t>
            </a:r>
            <a:r>
              <a:rPr lang="cs-CZ" b="1" i="0" u="none" strike="noStrike" baseline="0">
                <a:solidFill>
                  <a:srgbClr val="000000"/>
                </a:solidFill>
                <a:latin typeface="Segoe"/>
                <a:ea typeface="ＭＳ ゴシック"/>
              </a:rPr>
              <a:t>Blank Report</a:t>
            </a:r>
            <a:r>
              <a:rPr lang="cs-CZ" b="1" i="0" u="none" strike="noStrike" baseline="0">
                <a:solidFill>
                  <a:srgbClr val="000000"/>
                </a:solidFill>
                <a:latin typeface="Segoe"/>
                <a:ea typeface="Univers-BlackExt"/>
              </a:rPr>
              <a:t> </a:t>
            </a:r>
            <a:r>
              <a:rPr lang="cs-CZ" b="0" i="0" u="none" strike="noStrike" baseline="0">
                <a:solidFill>
                  <a:srgbClr val="000000"/>
                </a:solidFill>
                <a:latin typeface="Segoe"/>
                <a:ea typeface="ＭＳ ゴシック"/>
              </a:rPr>
              <a:t>button. A new, blank report is created and the Field List pane is displayed. (If it isn’t, click the </a:t>
            </a:r>
            <a:r>
              <a:rPr lang="cs-CZ" b="1" i="0" u="none" strike="noStrike" baseline="0">
                <a:solidFill>
                  <a:srgbClr val="000000"/>
                </a:solidFill>
                <a:latin typeface="Segoe"/>
                <a:ea typeface="ＭＳ ゴシック"/>
              </a:rPr>
              <a:t>Add Existing Fields</a:t>
            </a:r>
            <a:r>
              <a:rPr lang="cs-CZ" b="1" i="0" u="none" strike="noStrike" baseline="0">
                <a:solidFill>
                  <a:srgbClr val="000000"/>
                </a:solidFill>
                <a:latin typeface="Segoe"/>
                <a:ea typeface="Univers-BlackExt"/>
              </a:rPr>
              <a:t> </a:t>
            </a:r>
            <a:r>
              <a:rPr lang="cs-CZ" b="0" i="0" u="none" strike="noStrike" baseline="0">
                <a:solidFill>
                  <a:srgbClr val="000000"/>
                </a:solidFill>
                <a:latin typeface="Segoe"/>
                <a:ea typeface="ＭＳ ゴシック"/>
              </a:rPr>
              <a:t>button in the Tools group on the DESIGN tab.)</a:t>
            </a:r>
          </a:p>
          <a:p>
            <a:pPr lvl="1" rtl="0"/>
            <a:r>
              <a:rPr lang="cs-CZ" b="0" i="0" u="none" strike="noStrike" baseline="0">
                <a:solidFill>
                  <a:srgbClr val="000000"/>
                </a:solidFill>
                <a:latin typeface="Segoe"/>
                <a:ea typeface="ＭＳ ゴシック"/>
              </a:rPr>
              <a:t>Double-click the</a:t>
            </a:r>
            <a:r>
              <a:rPr lang="cs-CZ" b="1" i="0" u="none" strike="noStrike" baseline="0">
                <a:solidFill>
                  <a:srgbClr val="000000"/>
                </a:solidFill>
                <a:latin typeface="Segoe"/>
                <a:ea typeface="ＭＳ ゴシック"/>
              </a:rPr>
              <a:t> ID </a:t>
            </a:r>
            <a:r>
              <a:rPr lang="cs-CZ" b="0" i="0" u="none" strike="noStrike" baseline="0">
                <a:solidFill>
                  <a:srgbClr val="000000"/>
                </a:solidFill>
                <a:latin typeface="Segoe"/>
                <a:ea typeface="ＭＳ ゴシック"/>
              </a:rPr>
              <a:t>field to add it to the report.</a:t>
            </a:r>
          </a:p>
          <a:p>
            <a:pPr lvl="1" rtl="0"/>
            <a:r>
              <a:rPr lang="cs-CZ" b="0" i="0" u="none" strike="noStrike" baseline="0">
                <a:solidFill>
                  <a:srgbClr val="000000"/>
                </a:solidFill>
                <a:latin typeface="Segoe"/>
                <a:ea typeface="ＭＳ ゴシック"/>
              </a:rPr>
              <a:t>Double-click the </a:t>
            </a:r>
            <a:r>
              <a:rPr lang="cs-CZ" b="1" i="0" u="none" strike="noStrike" baseline="0">
                <a:solidFill>
                  <a:srgbClr val="000000"/>
                </a:solidFill>
                <a:latin typeface="Segoe"/>
                <a:ea typeface="ＭＳ ゴシック"/>
              </a:rPr>
              <a:t>Description </a:t>
            </a:r>
            <a:r>
              <a:rPr lang="cs-CZ" b="0" i="0" u="none" strike="noStrike" baseline="0">
                <a:solidFill>
                  <a:srgbClr val="000000"/>
                </a:solidFill>
                <a:latin typeface="Segoe"/>
                <a:ea typeface="ＭＳ ゴシック"/>
              </a:rPr>
              <a:t>field to add it to the report.</a:t>
            </a:r>
          </a:p>
          <a:p>
            <a:pPr lvl="1" rtl="0"/>
            <a:r>
              <a:rPr lang="cs-CZ" b="0" i="0" u="none" strike="noStrike" baseline="0">
                <a:solidFill>
                  <a:srgbClr val="000000"/>
                </a:solidFill>
                <a:latin typeface="Segoe"/>
                <a:ea typeface="ＭＳ ゴシック"/>
              </a:rPr>
              <a:t>Double-click the </a:t>
            </a:r>
            <a:r>
              <a:rPr lang="cs-CZ" b="1" i="0" u="none" strike="noStrike" baseline="0">
                <a:solidFill>
                  <a:srgbClr val="000000"/>
                </a:solidFill>
                <a:latin typeface="Segoe"/>
                <a:ea typeface="ＭＳ ゴシック"/>
              </a:rPr>
              <a:t>In Stock </a:t>
            </a:r>
            <a:r>
              <a:rPr lang="cs-CZ" b="0" i="0" u="none" strike="noStrike" baseline="0">
                <a:solidFill>
                  <a:srgbClr val="000000"/>
                </a:solidFill>
                <a:latin typeface="Segoe"/>
                <a:ea typeface="ＭＳ ゴシック"/>
              </a:rPr>
              <a:t>field to add it to the report.</a:t>
            </a:r>
          </a:p>
          <a:p>
            <a:pPr lvl="1" rtl="0"/>
            <a:r>
              <a:rPr lang="cs-CZ" b="0" i="0" u="none" strike="noStrike" baseline="0">
                <a:solidFill>
                  <a:srgbClr val="000000"/>
                </a:solidFill>
                <a:latin typeface="Segoe"/>
                <a:ea typeface="ＭＳ ゴシック"/>
              </a:rPr>
              <a:t>Double-click the </a:t>
            </a:r>
            <a:r>
              <a:rPr lang="cs-CZ" b="1" i="0" u="none" strike="noStrike" baseline="0">
                <a:solidFill>
                  <a:srgbClr val="000000"/>
                </a:solidFill>
                <a:latin typeface="Segoe"/>
                <a:ea typeface="ＭＳ ゴシック"/>
              </a:rPr>
              <a:t>Price </a:t>
            </a:r>
            <a:r>
              <a:rPr lang="cs-CZ" b="0" i="0" u="none" strike="noStrike" baseline="0">
                <a:solidFill>
                  <a:srgbClr val="000000"/>
                </a:solidFill>
                <a:latin typeface="Segoe"/>
                <a:ea typeface="ＭＳ ゴシック"/>
              </a:rPr>
              <a:t>field to add it to the report.</a:t>
            </a:r>
            <a:endParaRPr lang="cs-CZ" b="0" i="0" u="none" strike="noStrike" baseline="0">
              <a:solidFill>
                <a:srgbClr val="000000"/>
              </a:solidFill>
              <a:latin typeface="Univers-Light"/>
              <a:ea typeface="Univers-Light"/>
            </a:endParaRPr>
          </a:p>
        </p:txBody>
      </p:sp>
      <p:sp>
        <p:nvSpPr>
          <p:cNvPr id="4" name="Rectangle 4"/>
          <p:cNvSpPr>
            <a:spLocks noGrp="1" noChangeArrowheads="1"/>
          </p:cNvSpPr>
          <p:nvPr>
            <p:ph type="dt" sz="half" idx="10"/>
          </p:nvPr>
        </p:nvSpPr>
        <p:spPr>
          <a:xfrm>
            <a:off x="457200" y="6245225"/>
            <a:ext cx="2133600" cy="476250"/>
          </a:xfrm>
          <a:ln/>
        </p:spPr>
        <p:txBody>
          <a:bodyPr/>
          <a:lstStyle>
            <a:lvl1pPr>
              <a:defRPr/>
            </a:lvl1pPr>
          </a:lstStyle>
          <a:p>
            <a:pPr>
              <a:defRPr/>
            </a:pPr>
            <a:r>
              <a:rPr lang="en-US"/>
              <a:t>© 2014, John Wiley &amp; Sons, Inc.</a:t>
            </a:r>
          </a:p>
        </p:txBody>
      </p:sp>
      <p:sp>
        <p:nvSpPr>
          <p:cNvPr id="5" name="Rectangle 5"/>
          <p:cNvSpPr>
            <a:spLocks noGrp="1" noChangeArrowheads="1"/>
          </p:cNvSpPr>
          <p:nvPr>
            <p:ph type="ftr" sz="quarter" idx="11"/>
          </p:nvPr>
        </p:nvSpPr>
        <p:spPr>
          <a:xfrm>
            <a:off x="2629403" y="6245225"/>
            <a:ext cx="3885191" cy="476250"/>
          </a:xfrm>
          <a:ln/>
        </p:spPr>
        <p:txBody>
          <a:bodyPr/>
          <a:lstStyle>
            <a:lvl1pPr>
              <a:defRPr/>
            </a:lvl1pPr>
          </a:lstStyle>
          <a:p>
            <a:pPr>
              <a:defRPr/>
            </a:pPr>
            <a:r>
              <a:rPr lang="en-US"/>
              <a:t>Microsoft Official Academic Course, Microsoft Access 2013</a:t>
            </a:r>
            <a:endParaRPr lang="en-US" dirty="0"/>
          </a:p>
        </p:txBody>
      </p:sp>
      <p:sp>
        <p:nvSpPr>
          <p:cNvPr id="6" name="Rectangle 6"/>
          <p:cNvSpPr>
            <a:spLocks noGrp="1" noChangeArrowheads="1"/>
          </p:cNvSpPr>
          <p:nvPr>
            <p:ph type="sldNum" sz="quarter" idx="12"/>
          </p:nvPr>
        </p:nvSpPr>
        <p:spPr>
          <a:xfrm>
            <a:off x="6553200" y="6245225"/>
            <a:ext cx="2133600" cy="476250"/>
          </a:xfrm>
          <a:ln/>
        </p:spPr>
        <p:txBody>
          <a:bodyPr/>
          <a:lstStyle>
            <a:lvl1pPr>
              <a:defRPr/>
            </a:lvl1pPr>
          </a:lstStyle>
          <a:p>
            <a:pPr>
              <a:defRPr/>
            </a:pPr>
            <a:fld id="{3227066C-25CD-4A3B-B69F-B91E783C25B3}" type="slidenum">
              <a:rPr lang="en-US"/>
              <a:pPr>
                <a:defRPr/>
              </a:pPr>
              <a:t>57</a:t>
            </a:fld>
            <a:endParaRPr lang="en-US"/>
          </a:p>
        </p:txBody>
      </p:sp>
    </p:spTree>
    <p:extLst>
      <p:ext uri="{BB962C8B-B14F-4D97-AF65-F5344CB8AC3E}">
        <p14:creationId xmlns:p14="http://schemas.microsoft.com/office/powerpoint/2010/main" val="24178472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cs-CZ" b="0" i="0" u="none" strike="noStrike" baseline="0">
                <a:solidFill>
                  <a:srgbClr val="BA141A"/>
                </a:solidFill>
                <a:latin typeface="Segoe"/>
                <a:ea typeface="ＭＳ ゴシック"/>
              </a:rPr>
              <a:t>Step by Step: Arrange Control Layout</a:t>
            </a:r>
          </a:p>
        </p:txBody>
      </p:sp>
      <p:sp>
        <p:nvSpPr>
          <p:cNvPr id="3" name="Text Placeholder 2"/>
          <p:cNvSpPr>
            <a:spLocks noGrp="1"/>
          </p:cNvSpPr>
          <p:nvPr>
            <p:ph type="body" idx="1"/>
          </p:nvPr>
        </p:nvSpPr>
        <p:spPr/>
        <p:txBody>
          <a:bodyPr/>
          <a:lstStyle/>
          <a:p>
            <a:pPr lvl="1" rtl="0">
              <a:buFont typeface="+mj-lt"/>
              <a:buAutoNum type="arabicPeriod" startAt="7"/>
            </a:pPr>
            <a:r>
              <a:rPr lang="cs-CZ" b="0" i="0" u="none" strike="noStrike" baseline="0">
                <a:solidFill>
                  <a:srgbClr val="000000"/>
                </a:solidFill>
                <a:latin typeface="Segoe"/>
                <a:ea typeface="ＭＳ ゴシック"/>
              </a:rPr>
              <a:t>[Press and hold the </a:t>
            </a:r>
            <a:r>
              <a:rPr lang="cs-CZ" b="1" i="0" u="none" strike="noStrike" baseline="0">
                <a:solidFill>
                  <a:srgbClr val="000000"/>
                </a:solidFill>
                <a:latin typeface="Segoe"/>
                <a:ea typeface="ＭＳ ゴシック"/>
              </a:rPr>
              <a:t>Shift </a:t>
            </a:r>
            <a:r>
              <a:rPr lang="cs-CZ" b="0" i="0" u="none" strike="noStrike" baseline="0">
                <a:solidFill>
                  <a:srgbClr val="000000"/>
                </a:solidFill>
                <a:latin typeface="Segoe"/>
                <a:ea typeface="ＭＳ ゴシック"/>
              </a:rPr>
              <a:t>key] and click each of the </a:t>
            </a:r>
            <a:r>
              <a:rPr lang="cs-CZ" b="1" i="0" u="none" strike="noStrike" baseline="0">
                <a:solidFill>
                  <a:srgbClr val="000000"/>
                </a:solidFill>
                <a:latin typeface="Segoe"/>
                <a:ea typeface="ＭＳ ゴシック"/>
              </a:rPr>
              <a:t>four controls </a:t>
            </a:r>
            <a:r>
              <a:rPr lang="cs-CZ" b="0" i="0" u="none" strike="noStrike" baseline="0">
                <a:solidFill>
                  <a:srgbClr val="000000"/>
                </a:solidFill>
                <a:latin typeface="Segoe"/>
                <a:ea typeface="ＭＳ ゴシック"/>
              </a:rPr>
              <a:t>to select them all. Make sure you select the controls and not the labels, as shown below.</a:t>
            </a:r>
            <a:endParaRPr lang="cs-CZ" b="0" i="0" u="none" strike="noStrike" baseline="0">
              <a:solidFill>
                <a:srgbClr val="000000"/>
              </a:solidFill>
              <a:latin typeface="Univers-Light"/>
              <a:ea typeface="Univers-Light"/>
            </a:endParaRPr>
          </a:p>
        </p:txBody>
      </p:sp>
      <p:sp>
        <p:nvSpPr>
          <p:cNvPr id="4" name="Rectangle 4"/>
          <p:cNvSpPr>
            <a:spLocks noGrp="1" noChangeArrowheads="1"/>
          </p:cNvSpPr>
          <p:nvPr>
            <p:ph type="dt" sz="half" idx="10"/>
          </p:nvPr>
        </p:nvSpPr>
        <p:spPr>
          <a:xfrm>
            <a:off x="457200" y="6245225"/>
            <a:ext cx="2133600" cy="476250"/>
          </a:xfrm>
          <a:ln/>
        </p:spPr>
        <p:txBody>
          <a:bodyPr/>
          <a:lstStyle>
            <a:lvl1pPr>
              <a:defRPr/>
            </a:lvl1pPr>
          </a:lstStyle>
          <a:p>
            <a:pPr>
              <a:defRPr/>
            </a:pPr>
            <a:r>
              <a:rPr lang="en-US"/>
              <a:t>© 2014, John Wiley &amp; Sons, Inc.</a:t>
            </a:r>
          </a:p>
        </p:txBody>
      </p:sp>
      <p:sp>
        <p:nvSpPr>
          <p:cNvPr id="5" name="Rectangle 5"/>
          <p:cNvSpPr>
            <a:spLocks noGrp="1" noChangeArrowheads="1"/>
          </p:cNvSpPr>
          <p:nvPr>
            <p:ph type="ftr" sz="quarter" idx="11"/>
          </p:nvPr>
        </p:nvSpPr>
        <p:spPr>
          <a:xfrm>
            <a:off x="2629403" y="6245225"/>
            <a:ext cx="3885191" cy="476250"/>
          </a:xfrm>
          <a:ln/>
        </p:spPr>
        <p:txBody>
          <a:bodyPr/>
          <a:lstStyle>
            <a:lvl1pPr>
              <a:defRPr/>
            </a:lvl1pPr>
          </a:lstStyle>
          <a:p>
            <a:pPr>
              <a:defRPr/>
            </a:pPr>
            <a:r>
              <a:rPr lang="en-US"/>
              <a:t>Microsoft Official Academic Course, Microsoft Access 2013</a:t>
            </a:r>
            <a:endParaRPr lang="en-US" dirty="0"/>
          </a:p>
        </p:txBody>
      </p:sp>
      <p:sp>
        <p:nvSpPr>
          <p:cNvPr id="6" name="Rectangle 6"/>
          <p:cNvSpPr>
            <a:spLocks noGrp="1" noChangeArrowheads="1"/>
          </p:cNvSpPr>
          <p:nvPr>
            <p:ph type="sldNum" sz="quarter" idx="12"/>
          </p:nvPr>
        </p:nvSpPr>
        <p:spPr>
          <a:xfrm>
            <a:off x="6553200" y="6245225"/>
            <a:ext cx="2133600" cy="476250"/>
          </a:xfrm>
          <a:ln/>
        </p:spPr>
        <p:txBody>
          <a:bodyPr/>
          <a:lstStyle>
            <a:lvl1pPr>
              <a:defRPr/>
            </a:lvl1pPr>
          </a:lstStyle>
          <a:p>
            <a:pPr>
              <a:defRPr/>
            </a:pPr>
            <a:fld id="{3227066C-25CD-4A3B-B69F-B91E783C25B3}" type="slidenum">
              <a:rPr lang="en-US"/>
              <a:pPr>
                <a:defRPr/>
              </a:pPr>
              <a:t>58</a:t>
            </a:fld>
            <a:endParaRPr lang="en-US"/>
          </a:p>
        </p:txBody>
      </p:sp>
      <p:pic>
        <p:nvPicPr>
          <p:cNvPr id="7" name="Picture 6" descr="0842.png"/>
          <p:cNvPicPr>
            <a:picLocks noChangeAspect="1"/>
          </p:cNvPicPr>
          <p:nvPr/>
        </p:nvPicPr>
        <p:blipFill rotWithShape="1">
          <a:blip r:embed="rId2">
            <a:extLst>
              <a:ext uri="{28A0092B-C50C-407E-A947-70E740481C1C}">
                <a14:useLocalDpi xmlns:a14="http://schemas.microsoft.com/office/drawing/2010/main" val="0"/>
              </a:ext>
            </a:extLst>
          </a:blip>
          <a:srcRect b="22841"/>
          <a:stretch/>
        </p:blipFill>
        <p:spPr>
          <a:xfrm>
            <a:off x="1676400" y="2819400"/>
            <a:ext cx="5816600" cy="3202119"/>
          </a:xfrm>
          <a:prstGeom prst="rect">
            <a:avLst/>
          </a:prstGeom>
        </p:spPr>
      </p:pic>
    </p:spTree>
    <p:extLst>
      <p:ext uri="{BB962C8B-B14F-4D97-AF65-F5344CB8AC3E}">
        <p14:creationId xmlns:p14="http://schemas.microsoft.com/office/powerpoint/2010/main" val="361944136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cs-CZ" b="0" i="0" u="none" strike="noStrike" baseline="0">
                <a:solidFill>
                  <a:srgbClr val="BA141A"/>
                </a:solidFill>
                <a:latin typeface="Segoe"/>
                <a:ea typeface="ＭＳ ゴシック"/>
              </a:rPr>
              <a:t>Step by Step: Arrange Control Layout</a:t>
            </a:r>
          </a:p>
        </p:txBody>
      </p:sp>
      <p:sp>
        <p:nvSpPr>
          <p:cNvPr id="3" name="Text Placeholder 2"/>
          <p:cNvSpPr>
            <a:spLocks noGrp="1"/>
          </p:cNvSpPr>
          <p:nvPr>
            <p:ph type="body" idx="1"/>
          </p:nvPr>
        </p:nvSpPr>
        <p:spPr>
          <a:xfrm>
            <a:off x="457200" y="1524000"/>
            <a:ext cx="5410200" cy="4953000"/>
          </a:xfrm>
        </p:spPr>
        <p:txBody>
          <a:bodyPr/>
          <a:lstStyle/>
          <a:p>
            <a:pPr lvl="1" rtl="0">
              <a:buFont typeface="+mj-lt"/>
              <a:buAutoNum type="arabicPeriod" startAt="8"/>
            </a:pPr>
            <a:r>
              <a:rPr lang="cs-CZ" b="0" i="0" u="none" strike="noStrike" baseline="0">
                <a:solidFill>
                  <a:srgbClr val="000000"/>
                </a:solidFill>
                <a:latin typeface="Segoe"/>
                <a:ea typeface="ＭＳ ゴシック"/>
              </a:rPr>
              <a:t>On the ARRANGE tab, in the Table group, click the </a:t>
            </a:r>
            <a:r>
              <a:rPr lang="cs-CZ" b="1" i="0" u="none" strike="noStrike" baseline="0">
                <a:solidFill>
                  <a:srgbClr val="000000"/>
                </a:solidFill>
                <a:latin typeface="Segoe"/>
                <a:ea typeface="ＭＳ ゴシック"/>
              </a:rPr>
              <a:t>Stacked </a:t>
            </a:r>
            <a:r>
              <a:rPr lang="cs-CZ" b="0" i="0" u="none" strike="noStrike" baseline="0">
                <a:solidFill>
                  <a:srgbClr val="000000"/>
                </a:solidFill>
                <a:latin typeface="Segoe"/>
                <a:ea typeface="ＭＳ ゴシック"/>
              </a:rPr>
              <a:t>button. The controls and labels are arranged in a 2-column stacked layout, as shown at right.</a:t>
            </a:r>
            <a:endParaRPr lang="cs-CZ" b="0" i="0" u="none" strike="noStrike" baseline="0">
              <a:solidFill>
                <a:srgbClr val="000000"/>
              </a:solidFill>
              <a:latin typeface="Univers-Light"/>
              <a:ea typeface="Univers-Light"/>
            </a:endParaRPr>
          </a:p>
        </p:txBody>
      </p:sp>
      <p:sp>
        <p:nvSpPr>
          <p:cNvPr id="4" name="Rectangle 4"/>
          <p:cNvSpPr>
            <a:spLocks noGrp="1" noChangeArrowheads="1"/>
          </p:cNvSpPr>
          <p:nvPr>
            <p:ph type="dt" sz="half" idx="10"/>
          </p:nvPr>
        </p:nvSpPr>
        <p:spPr>
          <a:xfrm>
            <a:off x="457200" y="6245225"/>
            <a:ext cx="2133600" cy="476250"/>
          </a:xfrm>
          <a:ln/>
        </p:spPr>
        <p:txBody>
          <a:bodyPr/>
          <a:lstStyle>
            <a:lvl1pPr>
              <a:defRPr/>
            </a:lvl1pPr>
          </a:lstStyle>
          <a:p>
            <a:pPr>
              <a:defRPr/>
            </a:pPr>
            <a:r>
              <a:rPr lang="en-US"/>
              <a:t>© 2014, John Wiley &amp; Sons, Inc.</a:t>
            </a:r>
          </a:p>
        </p:txBody>
      </p:sp>
      <p:sp>
        <p:nvSpPr>
          <p:cNvPr id="5" name="Rectangle 5"/>
          <p:cNvSpPr>
            <a:spLocks noGrp="1" noChangeArrowheads="1"/>
          </p:cNvSpPr>
          <p:nvPr>
            <p:ph type="ftr" sz="quarter" idx="11"/>
          </p:nvPr>
        </p:nvSpPr>
        <p:spPr>
          <a:xfrm>
            <a:off x="2629403" y="6245225"/>
            <a:ext cx="3885191" cy="476250"/>
          </a:xfrm>
          <a:ln/>
        </p:spPr>
        <p:txBody>
          <a:bodyPr/>
          <a:lstStyle>
            <a:lvl1pPr>
              <a:defRPr/>
            </a:lvl1pPr>
          </a:lstStyle>
          <a:p>
            <a:pPr>
              <a:defRPr/>
            </a:pPr>
            <a:r>
              <a:rPr lang="en-US"/>
              <a:t>Microsoft Official Academic Course, Microsoft Access 2013</a:t>
            </a:r>
            <a:endParaRPr lang="en-US" dirty="0"/>
          </a:p>
        </p:txBody>
      </p:sp>
      <p:sp>
        <p:nvSpPr>
          <p:cNvPr id="6" name="Rectangle 6"/>
          <p:cNvSpPr>
            <a:spLocks noGrp="1" noChangeArrowheads="1"/>
          </p:cNvSpPr>
          <p:nvPr>
            <p:ph type="sldNum" sz="quarter" idx="12"/>
          </p:nvPr>
        </p:nvSpPr>
        <p:spPr>
          <a:xfrm>
            <a:off x="6553200" y="6245225"/>
            <a:ext cx="2133600" cy="476250"/>
          </a:xfrm>
          <a:ln/>
        </p:spPr>
        <p:txBody>
          <a:bodyPr/>
          <a:lstStyle>
            <a:lvl1pPr>
              <a:defRPr/>
            </a:lvl1pPr>
          </a:lstStyle>
          <a:p>
            <a:pPr>
              <a:defRPr/>
            </a:pPr>
            <a:fld id="{3227066C-25CD-4A3B-B69F-B91E783C25B3}" type="slidenum">
              <a:rPr lang="en-US"/>
              <a:pPr>
                <a:defRPr/>
              </a:pPr>
              <a:t>59</a:t>
            </a:fld>
            <a:endParaRPr lang="en-US"/>
          </a:p>
        </p:txBody>
      </p:sp>
      <p:pic>
        <p:nvPicPr>
          <p:cNvPr id="7" name="Picture 6" descr="084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28267" y="1615139"/>
            <a:ext cx="2748800" cy="4590928"/>
          </a:xfrm>
          <a:prstGeom prst="rect">
            <a:avLst/>
          </a:prstGeom>
        </p:spPr>
      </p:pic>
    </p:spTree>
    <p:extLst>
      <p:ext uri="{BB962C8B-B14F-4D97-AF65-F5344CB8AC3E}">
        <p14:creationId xmlns:p14="http://schemas.microsoft.com/office/powerpoint/2010/main" val="32189592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a:solidFill>
                  <a:srgbClr val="BA141A"/>
                </a:solidFill>
                <a:latin typeface="Segoe"/>
                <a:ea typeface="ＭＳ ゴシック"/>
              </a:rPr>
              <a:t>Step by Step: Add Unbound Controls</a:t>
            </a:r>
          </a:p>
        </p:txBody>
      </p:sp>
      <p:sp>
        <p:nvSpPr>
          <p:cNvPr id="3" name="Text Placeholder 2"/>
          <p:cNvSpPr>
            <a:spLocks noGrp="1"/>
          </p:cNvSpPr>
          <p:nvPr>
            <p:ph type="body" idx="1"/>
          </p:nvPr>
        </p:nvSpPr>
        <p:spPr/>
        <p:txBody>
          <a:bodyPr/>
          <a:lstStyle/>
          <a:p>
            <a:pPr lvl="1" rtl="0">
              <a:buFont typeface="+mj-lt"/>
              <a:buAutoNum type="arabicPeriod" startAt="10"/>
            </a:pPr>
            <a:r>
              <a:rPr lang="en-US" b="0" i="0" u="none" strike="noStrike" baseline="0">
                <a:solidFill>
                  <a:srgbClr val="000000"/>
                </a:solidFill>
                <a:latin typeface="Segoe"/>
                <a:ea typeface="ＭＳ ゴシック"/>
              </a:rPr>
              <a:t>Click </a:t>
            </a:r>
            <a:r>
              <a:rPr lang="en-US" b="1" i="0" u="none" strike="noStrike" baseline="0">
                <a:solidFill>
                  <a:srgbClr val="000000"/>
                </a:solidFill>
                <a:latin typeface="Segoe"/>
                <a:ea typeface="ＭＳ ゴシック"/>
              </a:rPr>
              <a:t>OK </a:t>
            </a:r>
            <a:r>
              <a:rPr lang="en-US" b="0" i="0" u="none" strike="noStrike" baseline="0">
                <a:solidFill>
                  <a:srgbClr val="000000"/>
                </a:solidFill>
                <a:latin typeface="Segoe"/>
                <a:ea typeface="ＭＳ ゴシック"/>
              </a:rPr>
              <a:t>to accept the default date and time formats. The Date and Time controls are inserted in the Report Header section of the report, as shown below.</a:t>
            </a:r>
            <a:endParaRPr lang="en-US" b="0" i="0" u="none" strike="noStrike" baseline="0">
              <a:solidFill>
                <a:srgbClr val="000000"/>
              </a:solidFill>
              <a:latin typeface="Univers-Light"/>
              <a:ea typeface="Univers-Light"/>
            </a:endParaRPr>
          </a:p>
        </p:txBody>
      </p:sp>
      <p:sp>
        <p:nvSpPr>
          <p:cNvPr id="4" name="Rectangle 4"/>
          <p:cNvSpPr>
            <a:spLocks noGrp="1" noChangeArrowheads="1"/>
          </p:cNvSpPr>
          <p:nvPr>
            <p:ph type="dt" sz="half" idx="10"/>
          </p:nvPr>
        </p:nvSpPr>
        <p:spPr>
          <a:xfrm>
            <a:off x="457200" y="6245225"/>
            <a:ext cx="2133600" cy="476250"/>
          </a:xfrm>
          <a:ln/>
        </p:spPr>
        <p:txBody>
          <a:bodyPr/>
          <a:lstStyle>
            <a:lvl1pPr>
              <a:defRPr/>
            </a:lvl1pPr>
          </a:lstStyle>
          <a:p>
            <a:pPr>
              <a:defRPr/>
            </a:pPr>
            <a:r>
              <a:rPr lang="en-US"/>
              <a:t>© 2014, John Wiley &amp; Sons, Inc.</a:t>
            </a:r>
          </a:p>
        </p:txBody>
      </p:sp>
      <p:sp>
        <p:nvSpPr>
          <p:cNvPr id="5" name="Rectangle 5"/>
          <p:cNvSpPr>
            <a:spLocks noGrp="1" noChangeArrowheads="1"/>
          </p:cNvSpPr>
          <p:nvPr>
            <p:ph type="ftr" sz="quarter" idx="11"/>
          </p:nvPr>
        </p:nvSpPr>
        <p:spPr>
          <a:xfrm>
            <a:off x="2629403" y="6245225"/>
            <a:ext cx="3885191" cy="476250"/>
          </a:xfrm>
          <a:ln/>
        </p:spPr>
        <p:txBody>
          <a:bodyPr/>
          <a:lstStyle>
            <a:lvl1pPr>
              <a:defRPr/>
            </a:lvl1pPr>
          </a:lstStyle>
          <a:p>
            <a:pPr>
              <a:defRPr/>
            </a:pPr>
            <a:r>
              <a:rPr lang="en-US"/>
              <a:t>Microsoft Official Academic Course, Microsoft Access 2013</a:t>
            </a:r>
            <a:endParaRPr lang="en-US" dirty="0"/>
          </a:p>
        </p:txBody>
      </p:sp>
      <p:sp>
        <p:nvSpPr>
          <p:cNvPr id="6" name="Rectangle 6"/>
          <p:cNvSpPr>
            <a:spLocks noGrp="1" noChangeArrowheads="1"/>
          </p:cNvSpPr>
          <p:nvPr>
            <p:ph type="sldNum" sz="quarter" idx="12"/>
          </p:nvPr>
        </p:nvSpPr>
        <p:spPr>
          <a:xfrm>
            <a:off x="6553200" y="6245225"/>
            <a:ext cx="2133600" cy="476250"/>
          </a:xfrm>
          <a:ln/>
        </p:spPr>
        <p:txBody>
          <a:bodyPr/>
          <a:lstStyle>
            <a:lvl1pPr>
              <a:defRPr/>
            </a:lvl1pPr>
          </a:lstStyle>
          <a:p>
            <a:pPr>
              <a:defRPr/>
            </a:pPr>
            <a:fld id="{3227066C-25CD-4A3B-B69F-B91E783C25B3}" type="slidenum">
              <a:rPr lang="en-US"/>
              <a:pPr>
                <a:defRPr/>
              </a:pPr>
              <a:t>6</a:t>
            </a:fld>
            <a:endParaRPr lang="en-US"/>
          </a:p>
        </p:txBody>
      </p:sp>
      <p:pic>
        <p:nvPicPr>
          <p:cNvPr id="7" name="Picture 6" descr="0804.png"/>
          <p:cNvPicPr>
            <a:picLocks noChangeAspect="1"/>
          </p:cNvPicPr>
          <p:nvPr/>
        </p:nvPicPr>
        <p:blipFill rotWithShape="1">
          <a:blip r:embed="rId2">
            <a:extLst>
              <a:ext uri="{28A0092B-C50C-407E-A947-70E740481C1C}">
                <a14:useLocalDpi xmlns:a14="http://schemas.microsoft.com/office/drawing/2010/main" val="0"/>
              </a:ext>
            </a:extLst>
          </a:blip>
          <a:srcRect b="34579"/>
          <a:stretch/>
        </p:blipFill>
        <p:spPr>
          <a:xfrm>
            <a:off x="1143000" y="2743200"/>
            <a:ext cx="7315200" cy="3339449"/>
          </a:xfrm>
          <a:prstGeom prst="rect">
            <a:avLst/>
          </a:prstGeom>
        </p:spPr>
      </p:pic>
    </p:spTree>
    <p:extLst>
      <p:ext uri="{BB962C8B-B14F-4D97-AF65-F5344CB8AC3E}">
        <p14:creationId xmlns:p14="http://schemas.microsoft.com/office/powerpoint/2010/main" val="170083835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cs-CZ" b="0" i="0" u="none" strike="noStrike" baseline="0">
                <a:solidFill>
                  <a:srgbClr val="BA141A"/>
                </a:solidFill>
                <a:latin typeface="Segoe"/>
                <a:ea typeface="ＭＳ ゴシック"/>
              </a:rPr>
              <a:t>Step by Step: Arrange Control Layout</a:t>
            </a:r>
          </a:p>
        </p:txBody>
      </p:sp>
      <p:sp>
        <p:nvSpPr>
          <p:cNvPr id="3" name="Text Placeholder 2"/>
          <p:cNvSpPr>
            <a:spLocks noGrp="1"/>
          </p:cNvSpPr>
          <p:nvPr>
            <p:ph type="body" idx="1"/>
          </p:nvPr>
        </p:nvSpPr>
        <p:spPr>
          <a:xfrm>
            <a:off x="457200" y="1524000"/>
            <a:ext cx="4419600" cy="4953000"/>
          </a:xfrm>
        </p:spPr>
        <p:txBody>
          <a:bodyPr/>
          <a:lstStyle/>
          <a:p>
            <a:pPr lvl="1" rtl="0">
              <a:buFont typeface="+mj-lt"/>
              <a:buAutoNum type="arabicPeriod" startAt="9"/>
            </a:pPr>
            <a:r>
              <a:rPr lang="cs-CZ" b="0" i="0" u="none" strike="noStrike" baseline="0">
                <a:solidFill>
                  <a:srgbClr val="000000"/>
                </a:solidFill>
                <a:latin typeface="Segoe"/>
                <a:ea typeface="ＭＳ ゴシック"/>
              </a:rPr>
              <a:t>On the ARRANGE tab, in the Table group, click the </a:t>
            </a:r>
            <a:r>
              <a:rPr lang="cs-CZ" b="1" i="0" u="none" strike="noStrike" baseline="0">
                <a:solidFill>
                  <a:srgbClr val="000000"/>
                </a:solidFill>
                <a:latin typeface="Segoe"/>
                <a:ea typeface="ＭＳ ゴシック"/>
              </a:rPr>
              <a:t>Tabular </a:t>
            </a:r>
            <a:r>
              <a:rPr lang="cs-CZ" b="0" i="0" u="none" strike="noStrike" baseline="0">
                <a:solidFill>
                  <a:srgbClr val="000000"/>
                </a:solidFill>
                <a:latin typeface="Segoe"/>
                <a:ea typeface="ＭＳ ゴシック"/>
              </a:rPr>
              <a:t>button. The controls and labels are arranged back in a tabular layout, as shown at right. Notice the tabular format indented the position of the columns by default.</a:t>
            </a:r>
            <a:endParaRPr lang="cs-CZ" b="0" i="0" u="none" strike="noStrike" baseline="0">
              <a:solidFill>
                <a:srgbClr val="000000"/>
              </a:solidFill>
              <a:latin typeface="Univers-Light"/>
              <a:ea typeface="Univers-Light"/>
            </a:endParaRPr>
          </a:p>
        </p:txBody>
      </p:sp>
      <p:sp>
        <p:nvSpPr>
          <p:cNvPr id="4" name="Rectangle 4"/>
          <p:cNvSpPr>
            <a:spLocks noGrp="1" noChangeArrowheads="1"/>
          </p:cNvSpPr>
          <p:nvPr>
            <p:ph type="dt" sz="half" idx="10"/>
          </p:nvPr>
        </p:nvSpPr>
        <p:spPr>
          <a:xfrm>
            <a:off x="457200" y="6245225"/>
            <a:ext cx="2133600" cy="476250"/>
          </a:xfrm>
          <a:ln/>
        </p:spPr>
        <p:txBody>
          <a:bodyPr/>
          <a:lstStyle>
            <a:lvl1pPr>
              <a:defRPr/>
            </a:lvl1pPr>
          </a:lstStyle>
          <a:p>
            <a:pPr>
              <a:defRPr/>
            </a:pPr>
            <a:r>
              <a:rPr lang="en-US"/>
              <a:t>© 2014, John Wiley &amp; Sons, Inc.</a:t>
            </a:r>
          </a:p>
        </p:txBody>
      </p:sp>
      <p:sp>
        <p:nvSpPr>
          <p:cNvPr id="5" name="Rectangle 5"/>
          <p:cNvSpPr>
            <a:spLocks noGrp="1" noChangeArrowheads="1"/>
          </p:cNvSpPr>
          <p:nvPr>
            <p:ph type="ftr" sz="quarter" idx="11"/>
          </p:nvPr>
        </p:nvSpPr>
        <p:spPr>
          <a:xfrm>
            <a:off x="2629403" y="6245225"/>
            <a:ext cx="3885191" cy="476250"/>
          </a:xfrm>
          <a:ln/>
        </p:spPr>
        <p:txBody>
          <a:bodyPr/>
          <a:lstStyle>
            <a:lvl1pPr>
              <a:defRPr/>
            </a:lvl1pPr>
          </a:lstStyle>
          <a:p>
            <a:pPr>
              <a:defRPr/>
            </a:pPr>
            <a:r>
              <a:rPr lang="en-US"/>
              <a:t>Microsoft Official Academic Course, Microsoft Access 2013</a:t>
            </a:r>
            <a:endParaRPr lang="en-US" dirty="0"/>
          </a:p>
        </p:txBody>
      </p:sp>
      <p:sp>
        <p:nvSpPr>
          <p:cNvPr id="6" name="Rectangle 6"/>
          <p:cNvSpPr>
            <a:spLocks noGrp="1" noChangeArrowheads="1"/>
          </p:cNvSpPr>
          <p:nvPr>
            <p:ph type="sldNum" sz="quarter" idx="12"/>
          </p:nvPr>
        </p:nvSpPr>
        <p:spPr>
          <a:xfrm>
            <a:off x="6553200" y="6245225"/>
            <a:ext cx="2133600" cy="476250"/>
          </a:xfrm>
          <a:ln/>
        </p:spPr>
        <p:txBody>
          <a:bodyPr/>
          <a:lstStyle>
            <a:lvl1pPr>
              <a:defRPr/>
            </a:lvl1pPr>
          </a:lstStyle>
          <a:p>
            <a:pPr>
              <a:defRPr/>
            </a:pPr>
            <a:fld id="{3227066C-25CD-4A3B-B69F-B91E783C25B3}" type="slidenum">
              <a:rPr lang="en-US"/>
              <a:pPr>
                <a:defRPr/>
              </a:pPr>
              <a:t>60</a:t>
            </a:fld>
            <a:endParaRPr lang="en-US"/>
          </a:p>
        </p:txBody>
      </p:sp>
      <p:pic>
        <p:nvPicPr>
          <p:cNvPr id="7" name="Picture 6" descr="084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53000" y="1676400"/>
            <a:ext cx="3688875" cy="3987240"/>
          </a:xfrm>
          <a:prstGeom prst="rect">
            <a:avLst/>
          </a:prstGeom>
        </p:spPr>
      </p:pic>
    </p:spTree>
    <p:extLst>
      <p:ext uri="{BB962C8B-B14F-4D97-AF65-F5344CB8AC3E}">
        <p14:creationId xmlns:p14="http://schemas.microsoft.com/office/powerpoint/2010/main" val="121801523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cs-CZ" b="0" i="0" u="none" strike="noStrike" baseline="0">
                <a:solidFill>
                  <a:srgbClr val="BA141A"/>
                </a:solidFill>
                <a:latin typeface="Segoe"/>
                <a:ea typeface="ＭＳ ゴシック"/>
              </a:rPr>
              <a:t>Step by Step: Arrange Control Layout</a:t>
            </a:r>
          </a:p>
        </p:txBody>
      </p:sp>
      <p:sp>
        <p:nvSpPr>
          <p:cNvPr id="3" name="Text Placeholder 2"/>
          <p:cNvSpPr>
            <a:spLocks noGrp="1"/>
          </p:cNvSpPr>
          <p:nvPr>
            <p:ph type="body" idx="1"/>
          </p:nvPr>
        </p:nvSpPr>
        <p:spPr/>
        <p:txBody>
          <a:bodyPr/>
          <a:lstStyle/>
          <a:p>
            <a:pPr lvl="1" rtl="0">
              <a:buFont typeface="+mj-lt"/>
              <a:buAutoNum type="arabicPeriod" startAt="10"/>
            </a:pPr>
            <a:r>
              <a:rPr lang="cs-CZ" b="0" i="0" u="none" strike="noStrike" baseline="0">
                <a:solidFill>
                  <a:srgbClr val="000000"/>
                </a:solidFill>
                <a:latin typeface="Segoe"/>
                <a:ea typeface="ＭＳ ゴシック"/>
              </a:rPr>
              <a:t>On the ARRANGE tab, in the Table group, click the </a:t>
            </a:r>
            <a:r>
              <a:rPr lang="cs-CZ" b="1" i="0" u="none" strike="noStrike" baseline="0">
                <a:solidFill>
                  <a:srgbClr val="000000"/>
                </a:solidFill>
                <a:latin typeface="Segoe"/>
                <a:ea typeface="ＭＳ ゴシック"/>
              </a:rPr>
              <a:t>Stacked </a:t>
            </a:r>
            <a:r>
              <a:rPr lang="cs-CZ" b="0" i="0" u="none" strike="noStrike" baseline="0">
                <a:solidFill>
                  <a:srgbClr val="000000"/>
                </a:solidFill>
                <a:latin typeface="Segoe"/>
                <a:ea typeface="ＭＳ ゴシック"/>
              </a:rPr>
              <a:t>button to switch it back to a stacked layout.</a:t>
            </a:r>
          </a:p>
          <a:p>
            <a:pPr lvl="1" rtl="0">
              <a:buAutoNum type="arabicPeriod" startAt="10"/>
            </a:pPr>
            <a:r>
              <a:rPr lang="cs-CZ" b="1" i="0" u="none" strike="noStrike" baseline="0">
                <a:solidFill>
                  <a:srgbClr val="000000"/>
                </a:solidFill>
                <a:latin typeface="Segoe"/>
                <a:ea typeface="ＭＳ ゴシック"/>
              </a:rPr>
              <a:t>SAVE </a:t>
            </a:r>
            <a:r>
              <a:rPr lang="cs-CZ" b="0" i="0" u="none" strike="noStrike" baseline="0">
                <a:solidFill>
                  <a:srgbClr val="000000"/>
                </a:solidFill>
                <a:latin typeface="Segoe"/>
                <a:ea typeface="ＭＳ ゴシック"/>
              </a:rPr>
              <a:t>the report as </a:t>
            </a:r>
            <a:r>
              <a:rPr lang="cs-CZ" b="1" i="0" u="none" strike="noStrike" baseline="0">
                <a:solidFill>
                  <a:srgbClr val="000000"/>
                </a:solidFill>
                <a:latin typeface="Segoe"/>
                <a:ea typeface="ＭＳ ゴシック"/>
              </a:rPr>
              <a:t>Stacked Report </a:t>
            </a:r>
            <a:r>
              <a:rPr lang="cs-CZ" b="0" i="0" u="none" strike="noStrike" baseline="0">
                <a:solidFill>
                  <a:srgbClr val="000000"/>
                </a:solidFill>
                <a:latin typeface="Segoe"/>
                <a:ea typeface="ＭＳ ゴシック"/>
              </a:rPr>
              <a:t>and leave it open for use in the next exercise.</a:t>
            </a:r>
          </a:p>
          <a:p>
            <a:pPr lvl="0" rtl="0"/>
            <a:r>
              <a:rPr lang="cs-CZ" b="1" i="0" u="none" strike="noStrike" baseline="0">
                <a:solidFill>
                  <a:srgbClr val="000000"/>
                </a:solidFill>
                <a:latin typeface="Segoe"/>
                <a:ea typeface="ＭＳ ゴシック"/>
              </a:rPr>
              <a:t>PAUSE. LEAVE </a:t>
            </a:r>
            <a:r>
              <a:rPr lang="cs-CZ" b="0" i="0" u="none" strike="noStrike" baseline="0">
                <a:solidFill>
                  <a:srgbClr val="000000"/>
                </a:solidFill>
                <a:latin typeface="Segoe"/>
                <a:ea typeface="ＭＳ ゴシック"/>
              </a:rPr>
              <a:t>the database open to use in the next exercise.</a:t>
            </a:r>
          </a:p>
        </p:txBody>
      </p:sp>
      <p:sp>
        <p:nvSpPr>
          <p:cNvPr id="4" name="Rectangle 4"/>
          <p:cNvSpPr>
            <a:spLocks noGrp="1" noChangeArrowheads="1"/>
          </p:cNvSpPr>
          <p:nvPr>
            <p:ph type="dt" sz="half" idx="10"/>
          </p:nvPr>
        </p:nvSpPr>
        <p:spPr>
          <a:xfrm>
            <a:off x="457200" y="6245225"/>
            <a:ext cx="2133600" cy="476250"/>
          </a:xfrm>
          <a:ln/>
        </p:spPr>
        <p:txBody>
          <a:bodyPr/>
          <a:lstStyle>
            <a:lvl1pPr>
              <a:defRPr/>
            </a:lvl1pPr>
          </a:lstStyle>
          <a:p>
            <a:pPr>
              <a:defRPr/>
            </a:pPr>
            <a:r>
              <a:rPr lang="en-US"/>
              <a:t>© 2014, John Wiley &amp; Sons, Inc.</a:t>
            </a:r>
          </a:p>
        </p:txBody>
      </p:sp>
      <p:sp>
        <p:nvSpPr>
          <p:cNvPr id="5" name="Rectangle 5"/>
          <p:cNvSpPr>
            <a:spLocks noGrp="1" noChangeArrowheads="1"/>
          </p:cNvSpPr>
          <p:nvPr>
            <p:ph type="ftr" sz="quarter" idx="11"/>
          </p:nvPr>
        </p:nvSpPr>
        <p:spPr>
          <a:xfrm>
            <a:off x="2629403" y="6245225"/>
            <a:ext cx="3885191" cy="476250"/>
          </a:xfrm>
          <a:ln/>
        </p:spPr>
        <p:txBody>
          <a:bodyPr/>
          <a:lstStyle>
            <a:lvl1pPr>
              <a:defRPr/>
            </a:lvl1pPr>
          </a:lstStyle>
          <a:p>
            <a:pPr>
              <a:defRPr/>
            </a:pPr>
            <a:r>
              <a:rPr lang="en-US"/>
              <a:t>Microsoft Official Academic Course, Microsoft Access 2013</a:t>
            </a:r>
            <a:endParaRPr lang="en-US" dirty="0"/>
          </a:p>
        </p:txBody>
      </p:sp>
      <p:sp>
        <p:nvSpPr>
          <p:cNvPr id="6" name="Rectangle 6"/>
          <p:cNvSpPr>
            <a:spLocks noGrp="1" noChangeArrowheads="1"/>
          </p:cNvSpPr>
          <p:nvPr>
            <p:ph type="sldNum" sz="quarter" idx="12"/>
          </p:nvPr>
        </p:nvSpPr>
        <p:spPr>
          <a:xfrm>
            <a:off x="6553200" y="6245225"/>
            <a:ext cx="2133600" cy="476250"/>
          </a:xfrm>
          <a:ln/>
        </p:spPr>
        <p:txBody>
          <a:bodyPr/>
          <a:lstStyle>
            <a:lvl1pPr>
              <a:defRPr/>
            </a:lvl1pPr>
          </a:lstStyle>
          <a:p>
            <a:pPr>
              <a:defRPr/>
            </a:pPr>
            <a:fld id="{3227066C-25CD-4A3B-B69F-B91E783C25B3}" type="slidenum">
              <a:rPr lang="en-US"/>
              <a:pPr>
                <a:defRPr/>
              </a:pPr>
              <a:t>61</a:t>
            </a:fld>
            <a:endParaRPr lang="en-US"/>
          </a:p>
        </p:txBody>
      </p:sp>
    </p:spTree>
    <p:extLst>
      <p:ext uri="{BB962C8B-B14F-4D97-AF65-F5344CB8AC3E}">
        <p14:creationId xmlns:p14="http://schemas.microsoft.com/office/powerpoint/2010/main" val="106949814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cs-CZ" b="0" i="0" u="none" strike="noStrike" baseline="0">
                <a:solidFill>
                  <a:srgbClr val="BA141A"/>
                </a:solidFill>
                <a:latin typeface="Segoe"/>
                <a:ea typeface="ＭＳ ゴシック"/>
              </a:rPr>
              <a:t>Step by Step: Add, Move, and Remove a Control from a Layout</a:t>
            </a:r>
          </a:p>
        </p:txBody>
      </p:sp>
      <p:sp>
        <p:nvSpPr>
          <p:cNvPr id="3" name="Text Placeholder 2"/>
          <p:cNvSpPr>
            <a:spLocks noGrp="1"/>
          </p:cNvSpPr>
          <p:nvPr>
            <p:ph type="body" idx="1"/>
          </p:nvPr>
        </p:nvSpPr>
        <p:spPr/>
        <p:txBody>
          <a:bodyPr/>
          <a:lstStyle/>
          <a:p>
            <a:pPr lvl="0" rtl="0"/>
            <a:r>
              <a:rPr lang="cs-CZ" sz="2000" b="1" i="0" u="none" strike="noStrike" baseline="0">
                <a:solidFill>
                  <a:srgbClr val="000000"/>
                </a:solidFill>
                <a:latin typeface="Segoe"/>
                <a:ea typeface="ＭＳ ゴシック"/>
              </a:rPr>
              <a:t>USE </a:t>
            </a:r>
            <a:r>
              <a:rPr lang="cs-CZ" sz="2000" b="0" i="0" u="none" strike="noStrike" baseline="0">
                <a:solidFill>
                  <a:srgbClr val="000000"/>
                </a:solidFill>
                <a:latin typeface="Segoe"/>
                <a:ea typeface="ＭＳ ゴシック"/>
              </a:rPr>
              <a:t>the database that is open from the previous exercise.</a:t>
            </a:r>
          </a:p>
          <a:p>
            <a:pPr lvl="1" rtl="0"/>
            <a:r>
              <a:rPr lang="cs-CZ" sz="2000" b="0" i="0" u="none" strike="noStrike" baseline="0">
                <a:solidFill>
                  <a:srgbClr val="000000"/>
                </a:solidFill>
                <a:latin typeface="Segoe"/>
                <a:ea typeface="ＭＳ ゴシック"/>
              </a:rPr>
              <a:t>Switch to Report Design view, if necessary.</a:t>
            </a:r>
          </a:p>
          <a:p>
            <a:pPr lvl="1" rtl="0"/>
            <a:r>
              <a:rPr lang="cs-CZ" sz="2000" b="0" i="0" u="none" strike="noStrike" baseline="0">
                <a:solidFill>
                  <a:srgbClr val="000000"/>
                </a:solidFill>
                <a:latin typeface="Segoe"/>
                <a:ea typeface="ＭＳ ゴシック"/>
              </a:rPr>
              <a:t>Click the </a:t>
            </a:r>
            <a:r>
              <a:rPr lang="cs-CZ" sz="2000" b="1" i="0" u="none" strike="noStrike" baseline="0">
                <a:solidFill>
                  <a:srgbClr val="000000"/>
                </a:solidFill>
                <a:latin typeface="Segoe"/>
                <a:ea typeface="ＭＳ ゴシック"/>
              </a:rPr>
              <a:t>Show all tables </a:t>
            </a:r>
            <a:r>
              <a:rPr lang="cs-CZ" sz="2000" b="0" i="0" u="none" strike="noStrike" baseline="0">
                <a:solidFill>
                  <a:srgbClr val="000000"/>
                </a:solidFill>
                <a:latin typeface="Segoe"/>
                <a:ea typeface="ＭＳ ゴシック"/>
              </a:rPr>
              <a:t>link in the Field List pane, if necessary, to view all the available fields in the Inventory table.</a:t>
            </a:r>
          </a:p>
          <a:p>
            <a:pPr lvl="1" rtl="0"/>
            <a:r>
              <a:rPr lang="cs-CZ" sz="2000" b="0" i="0" u="none" strike="noStrike" baseline="0">
                <a:solidFill>
                  <a:srgbClr val="000000"/>
                </a:solidFill>
                <a:latin typeface="Segoe"/>
                <a:ea typeface="ＭＳ ゴシック"/>
              </a:rPr>
              <a:t>Click the </a:t>
            </a:r>
            <a:r>
              <a:rPr lang="cs-CZ" sz="2000" b="1" i="0" u="none" strike="noStrike" baseline="0">
                <a:solidFill>
                  <a:srgbClr val="000000"/>
                </a:solidFill>
                <a:latin typeface="Segoe"/>
                <a:ea typeface="ＭＳ ゴシック"/>
              </a:rPr>
              <a:t>In Production </a:t>
            </a:r>
            <a:r>
              <a:rPr lang="cs-CZ" sz="2000" b="0" i="0" u="none" strike="noStrike" baseline="0">
                <a:solidFill>
                  <a:srgbClr val="000000"/>
                </a:solidFill>
                <a:latin typeface="Segoe"/>
                <a:ea typeface="ＭＳ ゴシック"/>
              </a:rPr>
              <a:t>field in the Field List pane. Drag it to the grid and place it in any location on the design grid to the right of the four controls. Your screen should look similar to the figure at right.</a:t>
            </a:r>
            <a:endParaRPr lang="cs-CZ" sz="2000" b="0" i="0" u="none" strike="noStrike" baseline="0">
              <a:solidFill>
                <a:srgbClr val="000000"/>
              </a:solidFill>
              <a:latin typeface="Univers-Light"/>
              <a:ea typeface="Univers-Light"/>
            </a:endParaRPr>
          </a:p>
        </p:txBody>
      </p:sp>
      <p:sp>
        <p:nvSpPr>
          <p:cNvPr id="4" name="Rectangle 4"/>
          <p:cNvSpPr>
            <a:spLocks noGrp="1" noChangeArrowheads="1"/>
          </p:cNvSpPr>
          <p:nvPr>
            <p:ph type="dt" sz="half" idx="10"/>
          </p:nvPr>
        </p:nvSpPr>
        <p:spPr>
          <a:xfrm>
            <a:off x="457200" y="6245225"/>
            <a:ext cx="2133600" cy="476250"/>
          </a:xfrm>
          <a:ln/>
        </p:spPr>
        <p:txBody>
          <a:bodyPr/>
          <a:lstStyle>
            <a:lvl1pPr>
              <a:defRPr/>
            </a:lvl1pPr>
          </a:lstStyle>
          <a:p>
            <a:pPr>
              <a:defRPr/>
            </a:pPr>
            <a:r>
              <a:rPr lang="en-US"/>
              <a:t>© 2014, John Wiley &amp; Sons, Inc.</a:t>
            </a:r>
          </a:p>
        </p:txBody>
      </p:sp>
      <p:sp>
        <p:nvSpPr>
          <p:cNvPr id="5" name="Rectangle 5"/>
          <p:cNvSpPr>
            <a:spLocks noGrp="1" noChangeArrowheads="1"/>
          </p:cNvSpPr>
          <p:nvPr>
            <p:ph type="ftr" sz="quarter" idx="11"/>
          </p:nvPr>
        </p:nvSpPr>
        <p:spPr>
          <a:xfrm>
            <a:off x="2629403" y="6245225"/>
            <a:ext cx="3885191" cy="476250"/>
          </a:xfrm>
          <a:ln/>
        </p:spPr>
        <p:txBody>
          <a:bodyPr/>
          <a:lstStyle>
            <a:lvl1pPr>
              <a:defRPr/>
            </a:lvl1pPr>
          </a:lstStyle>
          <a:p>
            <a:pPr>
              <a:defRPr/>
            </a:pPr>
            <a:r>
              <a:rPr lang="en-US"/>
              <a:t>Microsoft Official Academic Course, Microsoft Access 2013</a:t>
            </a:r>
            <a:endParaRPr lang="en-US" dirty="0"/>
          </a:p>
        </p:txBody>
      </p:sp>
      <p:sp>
        <p:nvSpPr>
          <p:cNvPr id="6" name="Rectangle 6"/>
          <p:cNvSpPr>
            <a:spLocks noGrp="1" noChangeArrowheads="1"/>
          </p:cNvSpPr>
          <p:nvPr>
            <p:ph type="sldNum" sz="quarter" idx="12"/>
          </p:nvPr>
        </p:nvSpPr>
        <p:spPr>
          <a:xfrm>
            <a:off x="6553200" y="6245225"/>
            <a:ext cx="2133600" cy="476250"/>
          </a:xfrm>
          <a:ln/>
        </p:spPr>
        <p:txBody>
          <a:bodyPr/>
          <a:lstStyle>
            <a:lvl1pPr>
              <a:defRPr/>
            </a:lvl1pPr>
          </a:lstStyle>
          <a:p>
            <a:pPr>
              <a:defRPr/>
            </a:pPr>
            <a:fld id="{3227066C-25CD-4A3B-B69F-B91E783C25B3}" type="slidenum">
              <a:rPr lang="en-US"/>
              <a:pPr>
                <a:defRPr/>
              </a:pPr>
              <a:t>62</a:t>
            </a:fld>
            <a:endParaRPr lang="en-US"/>
          </a:p>
        </p:txBody>
      </p:sp>
      <p:pic>
        <p:nvPicPr>
          <p:cNvPr id="7" name="Picture 6" descr="084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45933" y="3953933"/>
            <a:ext cx="5151687" cy="2332540"/>
          </a:xfrm>
          <a:prstGeom prst="rect">
            <a:avLst/>
          </a:prstGeom>
        </p:spPr>
      </p:pic>
    </p:spTree>
    <p:extLst>
      <p:ext uri="{BB962C8B-B14F-4D97-AF65-F5344CB8AC3E}">
        <p14:creationId xmlns:p14="http://schemas.microsoft.com/office/powerpoint/2010/main" val="191922548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cs-CZ" b="0" i="0" u="none" strike="noStrike" baseline="0">
                <a:solidFill>
                  <a:srgbClr val="BA141A"/>
                </a:solidFill>
                <a:latin typeface="Segoe"/>
                <a:ea typeface="ＭＳ ゴシック"/>
              </a:rPr>
              <a:t>Step by Step: Add, Move, and Remove a Control from a Layout</a:t>
            </a:r>
          </a:p>
        </p:txBody>
      </p:sp>
      <p:sp>
        <p:nvSpPr>
          <p:cNvPr id="3" name="Text Placeholder 2"/>
          <p:cNvSpPr>
            <a:spLocks noGrp="1"/>
          </p:cNvSpPr>
          <p:nvPr>
            <p:ph type="body" idx="1"/>
          </p:nvPr>
        </p:nvSpPr>
        <p:spPr/>
        <p:txBody>
          <a:bodyPr/>
          <a:lstStyle/>
          <a:p>
            <a:pPr lvl="1" rtl="0">
              <a:buFont typeface="+mj-lt"/>
              <a:buAutoNum type="arabicPeriod" startAt="4"/>
            </a:pPr>
            <a:r>
              <a:rPr lang="cs-CZ" b="0" i="0" u="none" strike="noStrike" baseline="0">
                <a:solidFill>
                  <a:srgbClr val="000000"/>
                </a:solidFill>
                <a:latin typeface="Segoe"/>
                <a:ea typeface="ＭＳ ゴシック"/>
              </a:rPr>
              <a:t>[Press and hold the </a:t>
            </a:r>
            <a:r>
              <a:rPr lang="cs-CZ" b="1" i="0" u="none" strike="noStrike" baseline="0">
                <a:solidFill>
                  <a:srgbClr val="000000"/>
                </a:solidFill>
                <a:latin typeface="Segoe"/>
                <a:ea typeface="ＭＳ ゴシック"/>
              </a:rPr>
              <a:t>Shift </a:t>
            </a:r>
            <a:r>
              <a:rPr lang="cs-CZ" b="0" i="0" u="none" strike="noStrike" baseline="0">
                <a:solidFill>
                  <a:srgbClr val="000000"/>
                </a:solidFill>
                <a:latin typeface="Segoe"/>
                <a:ea typeface="ＭＳ ゴシック"/>
              </a:rPr>
              <a:t>key] and select the </a:t>
            </a:r>
            <a:r>
              <a:rPr lang="cs-CZ" b="1" i="0" u="none" strike="noStrike" baseline="0">
                <a:solidFill>
                  <a:srgbClr val="000000"/>
                </a:solidFill>
                <a:latin typeface="Segoe"/>
                <a:ea typeface="ＭＳ ゴシック"/>
              </a:rPr>
              <a:t>ID </a:t>
            </a:r>
            <a:r>
              <a:rPr lang="cs-CZ" b="0" i="0" u="none" strike="noStrike" baseline="0">
                <a:solidFill>
                  <a:srgbClr val="000000"/>
                </a:solidFill>
                <a:latin typeface="Segoe"/>
                <a:ea typeface="ＭＳ ゴシック"/>
              </a:rPr>
              <a:t>field control. Still [holding the </a:t>
            </a:r>
            <a:r>
              <a:rPr lang="cs-CZ" b="1" i="0" u="none" strike="noStrike" baseline="0">
                <a:solidFill>
                  <a:srgbClr val="000000"/>
                </a:solidFill>
                <a:latin typeface="Segoe"/>
                <a:ea typeface="ＭＳ ゴシック"/>
              </a:rPr>
              <a:t>Shift </a:t>
            </a:r>
            <a:r>
              <a:rPr lang="cs-CZ" b="0" i="0" u="none" strike="noStrike" baseline="0">
                <a:solidFill>
                  <a:srgbClr val="000000"/>
                </a:solidFill>
                <a:latin typeface="Segoe"/>
                <a:ea typeface="ＭＳ ゴシック"/>
              </a:rPr>
              <a:t>key], select the </a:t>
            </a:r>
            <a:r>
              <a:rPr lang="cs-CZ" b="1" i="0" u="none" strike="noStrike" baseline="0">
                <a:solidFill>
                  <a:srgbClr val="000000"/>
                </a:solidFill>
                <a:latin typeface="Segoe"/>
                <a:ea typeface="ＭＳ ゴシック"/>
              </a:rPr>
              <a:t>Description, In Stock</a:t>
            </a:r>
            <a:r>
              <a:rPr lang="cs-CZ" b="0" i="0" u="none" strike="noStrike" baseline="0">
                <a:solidFill>
                  <a:srgbClr val="000000"/>
                </a:solidFill>
                <a:latin typeface="Segoe"/>
                <a:ea typeface="ＭＳ ゴシック"/>
              </a:rPr>
              <a:t>, and </a:t>
            </a:r>
            <a:r>
              <a:rPr lang="cs-CZ" b="1" i="0" u="none" strike="noStrike" baseline="0">
                <a:solidFill>
                  <a:srgbClr val="000000"/>
                </a:solidFill>
                <a:latin typeface="Segoe"/>
                <a:ea typeface="ＭＳ ゴシック"/>
              </a:rPr>
              <a:t>Price </a:t>
            </a:r>
            <a:r>
              <a:rPr lang="cs-CZ" b="0" i="0" u="none" strike="noStrike" baseline="0">
                <a:solidFill>
                  <a:srgbClr val="000000"/>
                </a:solidFill>
                <a:latin typeface="Segoe"/>
                <a:ea typeface="ＭＳ ゴシック"/>
              </a:rPr>
              <a:t>field controls so that all five are selected.</a:t>
            </a:r>
          </a:p>
          <a:p>
            <a:pPr lvl="1" rtl="0">
              <a:buAutoNum type="arabicPeriod" startAt="4"/>
            </a:pPr>
            <a:r>
              <a:rPr lang="cs-CZ" b="0" i="0" u="none" strike="noStrike" baseline="0">
                <a:solidFill>
                  <a:srgbClr val="000000"/>
                </a:solidFill>
                <a:latin typeface="Segoe"/>
                <a:ea typeface="ＭＳ ゴシック"/>
              </a:rPr>
              <a:t>On the ARRANGE tab, in the Table group, click the </a:t>
            </a:r>
            <a:r>
              <a:rPr lang="cs-CZ" b="1" i="0" u="none" strike="noStrike" baseline="0">
                <a:solidFill>
                  <a:srgbClr val="000000"/>
                </a:solidFill>
                <a:latin typeface="Segoe"/>
                <a:ea typeface="ＭＳ ゴシック"/>
              </a:rPr>
              <a:t>Stacked </a:t>
            </a:r>
            <a:r>
              <a:rPr lang="cs-CZ" b="0" i="0" u="none" strike="noStrike" baseline="0">
                <a:solidFill>
                  <a:srgbClr val="000000"/>
                </a:solidFill>
                <a:latin typeface="Segoe"/>
                <a:ea typeface="ＭＳ ゴシック"/>
              </a:rPr>
              <a:t>button. The In Production control is added to the bottom of the stacked layout.</a:t>
            </a:r>
            <a:endParaRPr lang="cs-CZ" b="0" i="0" u="none" strike="noStrike" baseline="0">
              <a:solidFill>
                <a:srgbClr val="000000"/>
              </a:solidFill>
              <a:latin typeface="Univers-Light"/>
              <a:ea typeface="Univers-Light"/>
            </a:endParaRPr>
          </a:p>
        </p:txBody>
      </p:sp>
      <p:sp>
        <p:nvSpPr>
          <p:cNvPr id="4" name="Rectangle 4"/>
          <p:cNvSpPr>
            <a:spLocks noGrp="1" noChangeArrowheads="1"/>
          </p:cNvSpPr>
          <p:nvPr>
            <p:ph type="dt" sz="half" idx="10"/>
          </p:nvPr>
        </p:nvSpPr>
        <p:spPr>
          <a:xfrm>
            <a:off x="457200" y="6245225"/>
            <a:ext cx="2133600" cy="476250"/>
          </a:xfrm>
          <a:ln/>
        </p:spPr>
        <p:txBody>
          <a:bodyPr/>
          <a:lstStyle>
            <a:lvl1pPr>
              <a:defRPr/>
            </a:lvl1pPr>
          </a:lstStyle>
          <a:p>
            <a:pPr>
              <a:defRPr/>
            </a:pPr>
            <a:r>
              <a:rPr lang="en-US"/>
              <a:t>© 2014, John Wiley &amp; Sons, Inc.</a:t>
            </a:r>
          </a:p>
        </p:txBody>
      </p:sp>
      <p:sp>
        <p:nvSpPr>
          <p:cNvPr id="5" name="Rectangle 5"/>
          <p:cNvSpPr>
            <a:spLocks noGrp="1" noChangeArrowheads="1"/>
          </p:cNvSpPr>
          <p:nvPr>
            <p:ph type="ftr" sz="quarter" idx="11"/>
          </p:nvPr>
        </p:nvSpPr>
        <p:spPr>
          <a:xfrm>
            <a:off x="2629403" y="6245225"/>
            <a:ext cx="3885191" cy="476250"/>
          </a:xfrm>
          <a:ln/>
        </p:spPr>
        <p:txBody>
          <a:bodyPr/>
          <a:lstStyle>
            <a:lvl1pPr>
              <a:defRPr/>
            </a:lvl1pPr>
          </a:lstStyle>
          <a:p>
            <a:pPr>
              <a:defRPr/>
            </a:pPr>
            <a:r>
              <a:rPr lang="en-US"/>
              <a:t>Microsoft Official Academic Course, Microsoft Access 2013</a:t>
            </a:r>
            <a:endParaRPr lang="en-US" dirty="0"/>
          </a:p>
        </p:txBody>
      </p:sp>
      <p:sp>
        <p:nvSpPr>
          <p:cNvPr id="6" name="Rectangle 6"/>
          <p:cNvSpPr>
            <a:spLocks noGrp="1" noChangeArrowheads="1"/>
          </p:cNvSpPr>
          <p:nvPr>
            <p:ph type="sldNum" sz="quarter" idx="12"/>
          </p:nvPr>
        </p:nvSpPr>
        <p:spPr>
          <a:xfrm>
            <a:off x="6553200" y="6245225"/>
            <a:ext cx="2133600" cy="476250"/>
          </a:xfrm>
          <a:ln/>
        </p:spPr>
        <p:txBody>
          <a:bodyPr/>
          <a:lstStyle>
            <a:lvl1pPr>
              <a:defRPr/>
            </a:lvl1pPr>
          </a:lstStyle>
          <a:p>
            <a:pPr>
              <a:defRPr/>
            </a:pPr>
            <a:fld id="{3227066C-25CD-4A3B-B69F-B91E783C25B3}" type="slidenum">
              <a:rPr lang="en-US"/>
              <a:pPr>
                <a:defRPr/>
              </a:pPr>
              <a:t>63</a:t>
            </a:fld>
            <a:endParaRPr lang="en-US"/>
          </a:p>
        </p:txBody>
      </p:sp>
    </p:spTree>
    <p:extLst>
      <p:ext uri="{BB962C8B-B14F-4D97-AF65-F5344CB8AC3E}">
        <p14:creationId xmlns:p14="http://schemas.microsoft.com/office/powerpoint/2010/main" val="281954687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cs-CZ" b="0" i="0" u="none" strike="noStrike" baseline="0">
                <a:solidFill>
                  <a:srgbClr val="BA141A"/>
                </a:solidFill>
                <a:latin typeface="Segoe"/>
                <a:ea typeface="ＭＳ ゴシック"/>
              </a:rPr>
              <a:t>Step by Step: Add, Move, and Remove a Control from a Layout</a:t>
            </a:r>
          </a:p>
        </p:txBody>
      </p:sp>
      <p:sp>
        <p:nvSpPr>
          <p:cNvPr id="3" name="Text Placeholder 2"/>
          <p:cNvSpPr>
            <a:spLocks noGrp="1"/>
          </p:cNvSpPr>
          <p:nvPr>
            <p:ph type="body" idx="1"/>
          </p:nvPr>
        </p:nvSpPr>
        <p:spPr/>
        <p:txBody>
          <a:bodyPr/>
          <a:lstStyle/>
          <a:p>
            <a:pPr lvl="1" rtl="0">
              <a:buFont typeface="+mj-lt"/>
              <a:buAutoNum type="arabicPeriod" startAt="6"/>
            </a:pPr>
            <a:r>
              <a:rPr lang="cs-CZ" b="0" i="0" u="none" strike="noStrike" baseline="0">
                <a:solidFill>
                  <a:srgbClr val="000000"/>
                </a:solidFill>
                <a:latin typeface="Segoe"/>
                <a:ea typeface="ＭＳ ゴシック"/>
              </a:rPr>
              <a:t>With all five controls still selected, click the </a:t>
            </a:r>
            <a:r>
              <a:rPr lang="cs-CZ" b="1" i="0" u="none" strike="noStrike" baseline="0">
                <a:solidFill>
                  <a:srgbClr val="000000"/>
                </a:solidFill>
                <a:latin typeface="Segoe"/>
                <a:ea typeface="ＭＳ ゴシック"/>
              </a:rPr>
              <a:t>Control Margins </a:t>
            </a:r>
            <a:r>
              <a:rPr lang="cs-CZ" b="0" i="0" u="none" strike="noStrike" baseline="0">
                <a:solidFill>
                  <a:srgbClr val="000000"/>
                </a:solidFill>
                <a:latin typeface="Segoe"/>
                <a:ea typeface="ＭＳ ゴシック"/>
              </a:rPr>
              <a:t>button on the ARRANGE tab in the Position group, and select </a:t>
            </a:r>
            <a:r>
              <a:rPr lang="cs-CZ" b="1" i="0" u="none" strike="noStrike" baseline="0">
                <a:solidFill>
                  <a:srgbClr val="000000"/>
                </a:solidFill>
                <a:latin typeface="Segoe"/>
                <a:ea typeface="ＭＳ ゴシック"/>
              </a:rPr>
              <a:t>Narrow </a:t>
            </a:r>
            <a:r>
              <a:rPr lang="cs-CZ" b="0" i="0" u="none" strike="noStrike" baseline="0">
                <a:solidFill>
                  <a:srgbClr val="000000"/>
                </a:solidFill>
                <a:latin typeface="Segoe"/>
                <a:ea typeface="ＭＳ ゴシック"/>
              </a:rPr>
              <a:t>from the menu, as shown below. The text within the field controls and labels is formatted by the Narrow option.</a:t>
            </a:r>
            <a:endParaRPr lang="cs-CZ" b="0" i="0" u="none" strike="noStrike" baseline="0">
              <a:solidFill>
                <a:srgbClr val="000000"/>
              </a:solidFill>
              <a:latin typeface="Univers-Light"/>
              <a:ea typeface="Univers-Light"/>
            </a:endParaRPr>
          </a:p>
        </p:txBody>
      </p:sp>
      <p:sp>
        <p:nvSpPr>
          <p:cNvPr id="4" name="Rectangle 4"/>
          <p:cNvSpPr>
            <a:spLocks noGrp="1" noChangeArrowheads="1"/>
          </p:cNvSpPr>
          <p:nvPr>
            <p:ph type="dt" sz="half" idx="10"/>
          </p:nvPr>
        </p:nvSpPr>
        <p:spPr>
          <a:xfrm>
            <a:off x="457200" y="6245225"/>
            <a:ext cx="2133600" cy="476250"/>
          </a:xfrm>
          <a:ln/>
        </p:spPr>
        <p:txBody>
          <a:bodyPr/>
          <a:lstStyle>
            <a:lvl1pPr>
              <a:defRPr/>
            </a:lvl1pPr>
          </a:lstStyle>
          <a:p>
            <a:pPr>
              <a:defRPr/>
            </a:pPr>
            <a:r>
              <a:rPr lang="en-US"/>
              <a:t>© 2014, John Wiley &amp; Sons, Inc.</a:t>
            </a:r>
          </a:p>
        </p:txBody>
      </p:sp>
      <p:sp>
        <p:nvSpPr>
          <p:cNvPr id="5" name="Rectangle 5"/>
          <p:cNvSpPr>
            <a:spLocks noGrp="1" noChangeArrowheads="1"/>
          </p:cNvSpPr>
          <p:nvPr>
            <p:ph type="ftr" sz="quarter" idx="11"/>
          </p:nvPr>
        </p:nvSpPr>
        <p:spPr>
          <a:xfrm>
            <a:off x="2629403" y="6245225"/>
            <a:ext cx="3885191" cy="476250"/>
          </a:xfrm>
          <a:ln/>
        </p:spPr>
        <p:txBody>
          <a:bodyPr/>
          <a:lstStyle>
            <a:lvl1pPr>
              <a:defRPr/>
            </a:lvl1pPr>
          </a:lstStyle>
          <a:p>
            <a:pPr>
              <a:defRPr/>
            </a:pPr>
            <a:r>
              <a:rPr lang="en-US"/>
              <a:t>Microsoft Official Academic Course, Microsoft Access 2013</a:t>
            </a:r>
            <a:endParaRPr lang="en-US" dirty="0"/>
          </a:p>
        </p:txBody>
      </p:sp>
      <p:sp>
        <p:nvSpPr>
          <p:cNvPr id="6" name="Rectangle 6"/>
          <p:cNvSpPr>
            <a:spLocks noGrp="1" noChangeArrowheads="1"/>
          </p:cNvSpPr>
          <p:nvPr>
            <p:ph type="sldNum" sz="quarter" idx="12"/>
          </p:nvPr>
        </p:nvSpPr>
        <p:spPr>
          <a:xfrm>
            <a:off x="6553200" y="6245225"/>
            <a:ext cx="2133600" cy="476250"/>
          </a:xfrm>
          <a:ln/>
        </p:spPr>
        <p:txBody>
          <a:bodyPr/>
          <a:lstStyle>
            <a:lvl1pPr>
              <a:defRPr/>
            </a:lvl1pPr>
          </a:lstStyle>
          <a:p>
            <a:pPr>
              <a:defRPr/>
            </a:pPr>
            <a:fld id="{3227066C-25CD-4A3B-B69F-B91E783C25B3}" type="slidenum">
              <a:rPr lang="en-US"/>
              <a:pPr>
                <a:defRPr/>
              </a:pPr>
              <a:t>64</a:t>
            </a:fld>
            <a:endParaRPr lang="en-US"/>
          </a:p>
        </p:txBody>
      </p:sp>
      <p:pic>
        <p:nvPicPr>
          <p:cNvPr id="7" name="Picture 6" descr="0846.png"/>
          <p:cNvPicPr>
            <a:picLocks noChangeAspect="1"/>
          </p:cNvPicPr>
          <p:nvPr/>
        </p:nvPicPr>
        <p:blipFill rotWithShape="1">
          <a:blip r:embed="rId2">
            <a:extLst>
              <a:ext uri="{28A0092B-C50C-407E-A947-70E740481C1C}">
                <a14:useLocalDpi xmlns:a14="http://schemas.microsoft.com/office/drawing/2010/main" val="0"/>
              </a:ext>
            </a:extLst>
          </a:blip>
          <a:srcRect b="18830"/>
          <a:stretch/>
        </p:blipFill>
        <p:spPr>
          <a:xfrm>
            <a:off x="1600200" y="3352800"/>
            <a:ext cx="6534047" cy="2700867"/>
          </a:xfrm>
          <a:prstGeom prst="rect">
            <a:avLst/>
          </a:prstGeom>
        </p:spPr>
      </p:pic>
    </p:spTree>
    <p:extLst>
      <p:ext uri="{BB962C8B-B14F-4D97-AF65-F5344CB8AC3E}">
        <p14:creationId xmlns:p14="http://schemas.microsoft.com/office/powerpoint/2010/main" val="230286489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cs-CZ" b="0" i="0" u="none" strike="noStrike" baseline="0">
                <a:solidFill>
                  <a:srgbClr val="BA141A"/>
                </a:solidFill>
                <a:latin typeface="Segoe"/>
                <a:ea typeface="ＭＳ ゴシック"/>
              </a:rPr>
              <a:t>Step by Step: Add, Move, and Remove a Control from a Layout</a:t>
            </a:r>
          </a:p>
        </p:txBody>
      </p:sp>
      <p:sp>
        <p:nvSpPr>
          <p:cNvPr id="3" name="Text Placeholder 2"/>
          <p:cNvSpPr>
            <a:spLocks noGrp="1"/>
          </p:cNvSpPr>
          <p:nvPr>
            <p:ph type="body" idx="1"/>
          </p:nvPr>
        </p:nvSpPr>
        <p:spPr/>
        <p:txBody>
          <a:bodyPr/>
          <a:lstStyle/>
          <a:p>
            <a:pPr lvl="1" rtl="0">
              <a:buFont typeface="+mj-lt"/>
              <a:buAutoNum type="arabicPeriod" startAt="7"/>
            </a:pPr>
            <a:r>
              <a:rPr lang="cs-CZ" b="0" i="0" u="none" strike="noStrike" baseline="0">
                <a:solidFill>
                  <a:srgbClr val="000000"/>
                </a:solidFill>
                <a:latin typeface="Segoe"/>
                <a:ea typeface="ＭＳ ゴシック"/>
              </a:rPr>
              <a:t>On the ARRANGE tab, in the Position group, click the </a:t>
            </a:r>
            <a:r>
              <a:rPr lang="cs-CZ" b="1" i="0" u="none" strike="noStrike" baseline="0">
                <a:solidFill>
                  <a:srgbClr val="000000"/>
                </a:solidFill>
                <a:latin typeface="Segoe"/>
                <a:ea typeface="ＭＳ ゴシック"/>
              </a:rPr>
              <a:t>Control Padding </a:t>
            </a:r>
            <a:r>
              <a:rPr lang="cs-CZ" b="0" i="0" u="none" strike="noStrike" baseline="0">
                <a:solidFill>
                  <a:srgbClr val="000000"/>
                </a:solidFill>
                <a:latin typeface="Segoe"/>
                <a:ea typeface="ＭＳ ゴシック"/>
              </a:rPr>
              <a:t>button and select </a:t>
            </a:r>
            <a:r>
              <a:rPr lang="cs-CZ" b="1" i="0" u="none" strike="noStrike" baseline="0">
                <a:solidFill>
                  <a:srgbClr val="000000"/>
                </a:solidFill>
                <a:latin typeface="Segoe"/>
                <a:ea typeface="ＭＳ ゴシック"/>
              </a:rPr>
              <a:t>Medium </a:t>
            </a:r>
            <a:r>
              <a:rPr lang="cs-CZ" b="0" i="0" u="none" strike="noStrike" baseline="0">
                <a:solidFill>
                  <a:srgbClr val="000000"/>
                </a:solidFill>
                <a:latin typeface="Segoe"/>
                <a:ea typeface="ＭＳ ゴシック"/>
              </a:rPr>
              <a:t>from the menu, as shown below.</a:t>
            </a:r>
            <a:endParaRPr lang="cs-CZ" b="0" i="0" u="none" strike="noStrike" baseline="0">
              <a:solidFill>
                <a:srgbClr val="000000"/>
              </a:solidFill>
              <a:latin typeface="Univers-Light"/>
              <a:ea typeface="Univers-Light"/>
            </a:endParaRPr>
          </a:p>
        </p:txBody>
      </p:sp>
      <p:sp>
        <p:nvSpPr>
          <p:cNvPr id="4" name="Rectangle 4"/>
          <p:cNvSpPr>
            <a:spLocks noGrp="1" noChangeArrowheads="1"/>
          </p:cNvSpPr>
          <p:nvPr>
            <p:ph type="dt" sz="half" idx="10"/>
          </p:nvPr>
        </p:nvSpPr>
        <p:spPr>
          <a:xfrm>
            <a:off x="457200" y="6245225"/>
            <a:ext cx="2133600" cy="476250"/>
          </a:xfrm>
          <a:ln/>
        </p:spPr>
        <p:txBody>
          <a:bodyPr/>
          <a:lstStyle>
            <a:lvl1pPr>
              <a:defRPr/>
            </a:lvl1pPr>
          </a:lstStyle>
          <a:p>
            <a:pPr>
              <a:defRPr/>
            </a:pPr>
            <a:r>
              <a:rPr lang="en-US"/>
              <a:t>© 2014, John Wiley &amp; Sons, Inc.</a:t>
            </a:r>
          </a:p>
        </p:txBody>
      </p:sp>
      <p:sp>
        <p:nvSpPr>
          <p:cNvPr id="5" name="Rectangle 5"/>
          <p:cNvSpPr>
            <a:spLocks noGrp="1" noChangeArrowheads="1"/>
          </p:cNvSpPr>
          <p:nvPr>
            <p:ph type="ftr" sz="quarter" idx="11"/>
          </p:nvPr>
        </p:nvSpPr>
        <p:spPr>
          <a:xfrm>
            <a:off x="2629403" y="6245225"/>
            <a:ext cx="3885191" cy="476250"/>
          </a:xfrm>
          <a:ln/>
        </p:spPr>
        <p:txBody>
          <a:bodyPr/>
          <a:lstStyle>
            <a:lvl1pPr>
              <a:defRPr/>
            </a:lvl1pPr>
          </a:lstStyle>
          <a:p>
            <a:pPr>
              <a:defRPr/>
            </a:pPr>
            <a:r>
              <a:rPr lang="en-US"/>
              <a:t>Microsoft Official Academic Course, Microsoft Access 2013</a:t>
            </a:r>
            <a:endParaRPr lang="en-US" dirty="0"/>
          </a:p>
        </p:txBody>
      </p:sp>
      <p:sp>
        <p:nvSpPr>
          <p:cNvPr id="6" name="Rectangle 6"/>
          <p:cNvSpPr>
            <a:spLocks noGrp="1" noChangeArrowheads="1"/>
          </p:cNvSpPr>
          <p:nvPr>
            <p:ph type="sldNum" sz="quarter" idx="12"/>
          </p:nvPr>
        </p:nvSpPr>
        <p:spPr>
          <a:xfrm>
            <a:off x="6553200" y="6245225"/>
            <a:ext cx="2133600" cy="476250"/>
          </a:xfrm>
          <a:ln/>
        </p:spPr>
        <p:txBody>
          <a:bodyPr/>
          <a:lstStyle>
            <a:lvl1pPr>
              <a:defRPr/>
            </a:lvl1pPr>
          </a:lstStyle>
          <a:p>
            <a:pPr>
              <a:defRPr/>
            </a:pPr>
            <a:fld id="{3227066C-25CD-4A3B-B69F-B91E783C25B3}" type="slidenum">
              <a:rPr lang="en-US"/>
              <a:pPr>
                <a:defRPr/>
              </a:pPr>
              <a:t>65</a:t>
            </a:fld>
            <a:endParaRPr lang="en-US"/>
          </a:p>
        </p:txBody>
      </p:sp>
      <p:pic>
        <p:nvPicPr>
          <p:cNvPr id="7" name="Picture 6" descr="0847.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000" y="2819400"/>
            <a:ext cx="6917267" cy="3193130"/>
          </a:xfrm>
          <a:prstGeom prst="rect">
            <a:avLst/>
          </a:prstGeom>
        </p:spPr>
      </p:pic>
    </p:spTree>
    <p:extLst>
      <p:ext uri="{BB962C8B-B14F-4D97-AF65-F5344CB8AC3E}">
        <p14:creationId xmlns:p14="http://schemas.microsoft.com/office/powerpoint/2010/main" val="158738660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cs-CZ" b="0" i="0" u="none" strike="noStrike" baseline="0">
                <a:solidFill>
                  <a:srgbClr val="BA141A"/>
                </a:solidFill>
                <a:latin typeface="Segoe"/>
                <a:ea typeface="ＭＳ ゴシック"/>
              </a:rPr>
              <a:t>Step by Step: Add, Move, and Remove a Control from a Layout</a:t>
            </a:r>
          </a:p>
        </p:txBody>
      </p:sp>
      <p:sp>
        <p:nvSpPr>
          <p:cNvPr id="3" name="Text Placeholder 2"/>
          <p:cNvSpPr>
            <a:spLocks noGrp="1"/>
          </p:cNvSpPr>
          <p:nvPr>
            <p:ph type="body" idx="1"/>
          </p:nvPr>
        </p:nvSpPr>
        <p:spPr/>
        <p:txBody>
          <a:bodyPr/>
          <a:lstStyle/>
          <a:p>
            <a:pPr lvl="1" rtl="0">
              <a:buFont typeface="+mj-lt"/>
              <a:buAutoNum type="arabicPeriod" startAt="8"/>
            </a:pPr>
            <a:r>
              <a:rPr lang="cs-CZ" b="0" i="0" u="none" strike="noStrike" baseline="0">
                <a:solidFill>
                  <a:srgbClr val="000000"/>
                </a:solidFill>
                <a:latin typeface="Segoe"/>
                <a:ea typeface="ＭＳ ゴシック"/>
              </a:rPr>
              <a:t>Click anywhere on a blank area of the design grid to deselect the field controls, then select the </a:t>
            </a:r>
            <a:r>
              <a:rPr lang="cs-CZ" b="1" i="0" u="none" strike="noStrike" baseline="0">
                <a:solidFill>
                  <a:srgbClr val="000000"/>
                </a:solidFill>
                <a:latin typeface="Segoe"/>
                <a:ea typeface="ＭＳ ゴシック"/>
              </a:rPr>
              <a:t>In Production </a:t>
            </a:r>
            <a:r>
              <a:rPr lang="cs-CZ" b="0" i="0" u="none" strike="noStrike" baseline="0">
                <a:solidFill>
                  <a:srgbClr val="000000"/>
                </a:solidFill>
                <a:latin typeface="Segoe"/>
                <a:ea typeface="ＭＳ ゴシック"/>
              </a:rPr>
              <a:t>field control and click </a:t>
            </a:r>
            <a:r>
              <a:rPr lang="cs-CZ" b="1" i="0" u="none" strike="noStrike" baseline="0">
                <a:solidFill>
                  <a:srgbClr val="000000"/>
                </a:solidFill>
                <a:latin typeface="Segoe"/>
                <a:ea typeface="ＭＳ ゴシック"/>
              </a:rPr>
              <a:t>Select Row </a:t>
            </a:r>
            <a:r>
              <a:rPr lang="cs-CZ" b="0" i="0" u="none" strike="noStrike" baseline="0">
                <a:solidFill>
                  <a:srgbClr val="000000"/>
                </a:solidFill>
                <a:latin typeface="Segoe"/>
                <a:ea typeface="ＭＳ ゴシック"/>
              </a:rPr>
              <a:t>in the Rows &amp; Columns group. Notice the In Production label and field control are both outlined in orange. In the Move group on the Ribbon, click the </a:t>
            </a:r>
            <a:r>
              <a:rPr lang="cs-CZ" b="1" i="0" u="none" strike="noStrike" baseline="0">
                <a:solidFill>
                  <a:srgbClr val="000000"/>
                </a:solidFill>
                <a:latin typeface="Segoe"/>
                <a:ea typeface="ＭＳ ゴシック"/>
              </a:rPr>
              <a:t>Move Up </a:t>
            </a:r>
            <a:r>
              <a:rPr lang="cs-CZ" b="0" i="0" u="none" strike="noStrike" baseline="0">
                <a:solidFill>
                  <a:srgbClr val="000000"/>
                </a:solidFill>
                <a:latin typeface="Segoe"/>
                <a:ea typeface="ＭＳ ゴシック"/>
              </a:rPr>
              <a:t>button three times to move it under the ID label and field control.</a:t>
            </a:r>
          </a:p>
          <a:p>
            <a:pPr lvl="1" rtl="0">
              <a:buAutoNum type="arabicPeriod" startAt="8"/>
            </a:pPr>
            <a:r>
              <a:rPr lang="cs-CZ" b="0" i="0" u="none" strike="noStrike" baseline="0">
                <a:solidFill>
                  <a:srgbClr val="000000"/>
                </a:solidFill>
                <a:latin typeface="Segoe"/>
                <a:ea typeface="ＭＳ ゴシック"/>
              </a:rPr>
              <a:t>Click and drag the </a:t>
            </a:r>
            <a:r>
              <a:rPr lang="cs-CZ" b="1" i="0" u="none" strike="noStrike" baseline="0">
                <a:solidFill>
                  <a:srgbClr val="000000"/>
                </a:solidFill>
                <a:latin typeface="Segoe"/>
                <a:ea typeface="ＭＳ ゴシック"/>
              </a:rPr>
              <a:t>ID </a:t>
            </a:r>
            <a:r>
              <a:rPr lang="cs-CZ" b="0" i="0" u="none" strike="noStrike" baseline="0">
                <a:solidFill>
                  <a:srgbClr val="000000"/>
                </a:solidFill>
                <a:latin typeface="Segoe"/>
                <a:ea typeface="ＭＳ ゴシック"/>
              </a:rPr>
              <a:t>control out of the layout. It will not move out of the layout.</a:t>
            </a:r>
          </a:p>
          <a:p>
            <a:pPr lvl="1" rtl="0">
              <a:buAutoNum type="arabicPeriod" startAt="8"/>
            </a:pPr>
            <a:r>
              <a:rPr lang="cs-CZ" b="0" i="0" u="none" strike="noStrike" baseline="0">
                <a:solidFill>
                  <a:srgbClr val="000000"/>
                </a:solidFill>
                <a:latin typeface="Segoe"/>
                <a:ea typeface="ＭＳ ゴシック"/>
              </a:rPr>
              <a:t>Click anywhere on a blank area of the design grid to deselect the field controls, then [press and hold the </a:t>
            </a:r>
            <a:r>
              <a:rPr lang="cs-CZ" b="1" i="0" u="none" strike="noStrike" baseline="0">
                <a:solidFill>
                  <a:srgbClr val="000000"/>
                </a:solidFill>
                <a:latin typeface="Segoe"/>
                <a:ea typeface="ＭＳ ゴシック"/>
              </a:rPr>
              <a:t>Shift </a:t>
            </a:r>
            <a:r>
              <a:rPr lang="cs-CZ" b="0" i="0" u="none" strike="noStrike" baseline="0">
                <a:solidFill>
                  <a:srgbClr val="000000"/>
                </a:solidFill>
                <a:latin typeface="Segoe"/>
                <a:ea typeface="ＭＳ ゴシック"/>
              </a:rPr>
              <a:t>key] and select the </a:t>
            </a:r>
            <a:r>
              <a:rPr lang="cs-CZ" b="1" i="0" u="none" strike="noStrike" baseline="0">
                <a:solidFill>
                  <a:srgbClr val="000000"/>
                </a:solidFill>
                <a:latin typeface="Segoe"/>
                <a:ea typeface="ＭＳ ゴシック"/>
              </a:rPr>
              <a:t>Price </a:t>
            </a:r>
            <a:r>
              <a:rPr lang="cs-CZ" b="0" i="0" u="none" strike="noStrike" baseline="0">
                <a:solidFill>
                  <a:srgbClr val="000000"/>
                </a:solidFill>
                <a:latin typeface="Segoe"/>
                <a:ea typeface="ＭＳ ゴシック"/>
              </a:rPr>
              <a:t>label and control.</a:t>
            </a:r>
            <a:endParaRPr lang="cs-CZ" b="0" i="0" u="none" strike="noStrike" baseline="0">
              <a:solidFill>
                <a:srgbClr val="000000"/>
              </a:solidFill>
              <a:latin typeface="Univers-Light"/>
              <a:ea typeface="Univers-Light"/>
            </a:endParaRPr>
          </a:p>
        </p:txBody>
      </p:sp>
      <p:sp>
        <p:nvSpPr>
          <p:cNvPr id="4" name="Rectangle 4"/>
          <p:cNvSpPr>
            <a:spLocks noGrp="1" noChangeArrowheads="1"/>
          </p:cNvSpPr>
          <p:nvPr>
            <p:ph type="dt" sz="half" idx="10"/>
          </p:nvPr>
        </p:nvSpPr>
        <p:spPr>
          <a:xfrm>
            <a:off x="457200" y="6245225"/>
            <a:ext cx="2133600" cy="476250"/>
          </a:xfrm>
          <a:ln/>
        </p:spPr>
        <p:txBody>
          <a:bodyPr/>
          <a:lstStyle>
            <a:lvl1pPr>
              <a:defRPr/>
            </a:lvl1pPr>
          </a:lstStyle>
          <a:p>
            <a:pPr>
              <a:defRPr/>
            </a:pPr>
            <a:r>
              <a:rPr lang="en-US"/>
              <a:t>© 2014, John Wiley &amp; Sons, Inc.</a:t>
            </a:r>
          </a:p>
        </p:txBody>
      </p:sp>
      <p:sp>
        <p:nvSpPr>
          <p:cNvPr id="5" name="Rectangle 5"/>
          <p:cNvSpPr>
            <a:spLocks noGrp="1" noChangeArrowheads="1"/>
          </p:cNvSpPr>
          <p:nvPr>
            <p:ph type="ftr" sz="quarter" idx="11"/>
          </p:nvPr>
        </p:nvSpPr>
        <p:spPr>
          <a:xfrm>
            <a:off x="2629403" y="6245225"/>
            <a:ext cx="3885191" cy="476250"/>
          </a:xfrm>
          <a:ln/>
        </p:spPr>
        <p:txBody>
          <a:bodyPr/>
          <a:lstStyle>
            <a:lvl1pPr>
              <a:defRPr/>
            </a:lvl1pPr>
          </a:lstStyle>
          <a:p>
            <a:pPr>
              <a:defRPr/>
            </a:pPr>
            <a:r>
              <a:rPr lang="en-US"/>
              <a:t>Microsoft Official Academic Course, Microsoft Access 2013</a:t>
            </a:r>
            <a:endParaRPr lang="en-US" dirty="0"/>
          </a:p>
        </p:txBody>
      </p:sp>
      <p:sp>
        <p:nvSpPr>
          <p:cNvPr id="6" name="Rectangle 6"/>
          <p:cNvSpPr>
            <a:spLocks noGrp="1" noChangeArrowheads="1"/>
          </p:cNvSpPr>
          <p:nvPr>
            <p:ph type="sldNum" sz="quarter" idx="12"/>
          </p:nvPr>
        </p:nvSpPr>
        <p:spPr>
          <a:xfrm>
            <a:off x="6553200" y="6245225"/>
            <a:ext cx="2133600" cy="476250"/>
          </a:xfrm>
          <a:ln/>
        </p:spPr>
        <p:txBody>
          <a:bodyPr/>
          <a:lstStyle>
            <a:lvl1pPr>
              <a:defRPr/>
            </a:lvl1pPr>
          </a:lstStyle>
          <a:p>
            <a:pPr>
              <a:defRPr/>
            </a:pPr>
            <a:fld id="{3227066C-25CD-4A3B-B69F-B91E783C25B3}" type="slidenum">
              <a:rPr lang="en-US"/>
              <a:pPr>
                <a:defRPr/>
              </a:pPr>
              <a:t>66</a:t>
            </a:fld>
            <a:endParaRPr lang="en-US"/>
          </a:p>
        </p:txBody>
      </p:sp>
    </p:spTree>
    <p:extLst>
      <p:ext uri="{BB962C8B-B14F-4D97-AF65-F5344CB8AC3E}">
        <p14:creationId xmlns:p14="http://schemas.microsoft.com/office/powerpoint/2010/main" val="400762562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cs-CZ" b="0" i="0" u="none" strike="noStrike" baseline="0">
                <a:solidFill>
                  <a:srgbClr val="BA141A"/>
                </a:solidFill>
                <a:latin typeface="Segoe"/>
                <a:ea typeface="ＭＳ ゴシック"/>
              </a:rPr>
              <a:t>Step by Step: Add, Move, and Remove a Control from a Layout</a:t>
            </a:r>
          </a:p>
        </p:txBody>
      </p:sp>
      <p:sp>
        <p:nvSpPr>
          <p:cNvPr id="3" name="Text Placeholder 2"/>
          <p:cNvSpPr>
            <a:spLocks noGrp="1"/>
          </p:cNvSpPr>
          <p:nvPr>
            <p:ph type="body" idx="1"/>
          </p:nvPr>
        </p:nvSpPr>
        <p:spPr/>
        <p:txBody>
          <a:bodyPr/>
          <a:lstStyle/>
          <a:p>
            <a:pPr lvl="1" rtl="0">
              <a:buFont typeface="+mj-lt"/>
              <a:buAutoNum type="arabicPeriod" startAt="11"/>
            </a:pPr>
            <a:r>
              <a:rPr lang="cs-CZ" b="0" i="0" u="none" strike="noStrike" baseline="0">
                <a:solidFill>
                  <a:srgbClr val="000000"/>
                </a:solidFill>
                <a:latin typeface="Segoe"/>
                <a:ea typeface="ＭＳ ゴシック"/>
              </a:rPr>
              <a:t>In the Table group on the Ribbon, click the </a:t>
            </a:r>
            <a:r>
              <a:rPr lang="cs-CZ" b="1" i="0" u="none" strike="noStrike" baseline="0">
                <a:solidFill>
                  <a:srgbClr val="000000"/>
                </a:solidFill>
                <a:latin typeface="Segoe"/>
                <a:ea typeface="ＭＳ ゴシック"/>
              </a:rPr>
              <a:t>Remove Layout </a:t>
            </a:r>
            <a:r>
              <a:rPr lang="cs-CZ" b="0" i="0" u="none" strike="noStrike" baseline="0">
                <a:solidFill>
                  <a:srgbClr val="000000"/>
                </a:solidFill>
                <a:latin typeface="Segoe"/>
                <a:ea typeface="ＭＳ ゴシック"/>
              </a:rPr>
              <a:t>button.</a:t>
            </a:r>
          </a:p>
          <a:p>
            <a:pPr lvl="1" rtl="0">
              <a:buAutoNum type="arabicPeriod" startAt="11"/>
            </a:pPr>
            <a:r>
              <a:rPr lang="cs-CZ" b="0" i="0" u="none" strike="noStrike" baseline="0">
                <a:solidFill>
                  <a:srgbClr val="000000"/>
                </a:solidFill>
                <a:latin typeface="Segoe"/>
                <a:ea typeface="ＭＳ ゴシック"/>
              </a:rPr>
              <a:t>Click and drag the </a:t>
            </a:r>
            <a:r>
              <a:rPr lang="cs-CZ" b="1" i="0" u="none" strike="noStrike" baseline="0">
                <a:solidFill>
                  <a:srgbClr val="000000"/>
                </a:solidFill>
                <a:latin typeface="Segoe"/>
                <a:ea typeface="ＭＳ ゴシック"/>
              </a:rPr>
              <a:t>Price </a:t>
            </a:r>
            <a:r>
              <a:rPr lang="cs-CZ" b="0" i="0" u="none" strike="noStrike" baseline="0">
                <a:solidFill>
                  <a:srgbClr val="000000"/>
                </a:solidFill>
                <a:latin typeface="Segoe"/>
                <a:ea typeface="ＭＳ ゴシック"/>
              </a:rPr>
              <a:t>field control to the right of the ID field control, as shown below.</a:t>
            </a:r>
            <a:endParaRPr lang="cs-CZ" b="0" i="0" u="none" strike="noStrike" baseline="0">
              <a:solidFill>
                <a:srgbClr val="000000"/>
              </a:solidFill>
              <a:latin typeface="Univers-Light"/>
              <a:ea typeface="Univers-Light"/>
            </a:endParaRPr>
          </a:p>
        </p:txBody>
      </p:sp>
      <p:sp>
        <p:nvSpPr>
          <p:cNvPr id="4" name="Rectangle 4"/>
          <p:cNvSpPr>
            <a:spLocks noGrp="1" noChangeArrowheads="1"/>
          </p:cNvSpPr>
          <p:nvPr>
            <p:ph type="dt" sz="half" idx="10"/>
          </p:nvPr>
        </p:nvSpPr>
        <p:spPr>
          <a:xfrm>
            <a:off x="457200" y="6245225"/>
            <a:ext cx="2133600" cy="476250"/>
          </a:xfrm>
          <a:ln/>
        </p:spPr>
        <p:txBody>
          <a:bodyPr/>
          <a:lstStyle>
            <a:lvl1pPr>
              <a:defRPr/>
            </a:lvl1pPr>
          </a:lstStyle>
          <a:p>
            <a:pPr>
              <a:defRPr/>
            </a:pPr>
            <a:r>
              <a:rPr lang="en-US"/>
              <a:t>© 2014, John Wiley &amp; Sons, Inc.</a:t>
            </a:r>
          </a:p>
        </p:txBody>
      </p:sp>
      <p:sp>
        <p:nvSpPr>
          <p:cNvPr id="5" name="Rectangle 5"/>
          <p:cNvSpPr>
            <a:spLocks noGrp="1" noChangeArrowheads="1"/>
          </p:cNvSpPr>
          <p:nvPr>
            <p:ph type="ftr" sz="quarter" idx="11"/>
          </p:nvPr>
        </p:nvSpPr>
        <p:spPr>
          <a:xfrm>
            <a:off x="2629403" y="6245225"/>
            <a:ext cx="3885191" cy="476250"/>
          </a:xfrm>
          <a:ln/>
        </p:spPr>
        <p:txBody>
          <a:bodyPr/>
          <a:lstStyle>
            <a:lvl1pPr>
              <a:defRPr/>
            </a:lvl1pPr>
          </a:lstStyle>
          <a:p>
            <a:pPr>
              <a:defRPr/>
            </a:pPr>
            <a:r>
              <a:rPr lang="en-US"/>
              <a:t>Microsoft Official Academic Course, Microsoft Access 2013</a:t>
            </a:r>
            <a:endParaRPr lang="en-US" dirty="0"/>
          </a:p>
        </p:txBody>
      </p:sp>
      <p:sp>
        <p:nvSpPr>
          <p:cNvPr id="6" name="Rectangle 6"/>
          <p:cNvSpPr>
            <a:spLocks noGrp="1" noChangeArrowheads="1"/>
          </p:cNvSpPr>
          <p:nvPr>
            <p:ph type="sldNum" sz="quarter" idx="12"/>
          </p:nvPr>
        </p:nvSpPr>
        <p:spPr>
          <a:xfrm>
            <a:off x="6553200" y="6245225"/>
            <a:ext cx="2133600" cy="476250"/>
          </a:xfrm>
          <a:ln/>
        </p:spPr>
        <p:txBody>
          <a:bodyPr/>
          <a:lstStyle>
            <a:lvl1pPr>
              <a:defRPr/>
            </a:lvl1pPr>
          </a:lstStyle>
          <a:p>
            <a:pPr>
              <a:defRPr/>
            </a:pPr>
            <a:fld id="{3227066C-25CD-4A3B-B69F-B91E783C25B3}" type="slidenum">
              <a:rPr lang="en-US"/>
              <a:pPr>
                <a:defRPr/>
              </a:pPr>
              <a:t>67</a:t>
            </a:fld>
            <a:endParaRPr lang="en-US"/>
          </a:p>
        </p:txBody>
      </p:sp>
      <p:pic>
        <p:nvPicPr>
          <p:cNvPr id="7" name="Picture 6" descr="0848.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3124200"/>
            <a:ext cx="6580058" cy="3135048"/>
          </a:xfrm>
          <a:prstGeom prst="rect">
            <a:avLst/>
          </a:prstGeom>
        </p:spPr>
      </p:pic>
    </p:spTree>
    <p:extLst>
      <p:ext uri="{BB962C8B-B14F-4D97-AF65-F5344CB8AC3E}">
        <p14:creationId xmlns:p14="http://schemas.microsoft.com/office/powerpoint/2010/main" val="37279745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cs-CZ" b="0" i="0" u="none" strike="noStrike" baseline="0">
                <a:solidFill>
                  <a:srgbClr val="BA141A"/>
                </a:solidFill>
                <a:latin typeface="Segoe"/>
                <a:ea typeface="ＭＳ ゴシック"/>
              </a:rPr>
              <a:t>Step by Step: Add, Move, and Remove a Control from a Layout</a:t>
            </a:r>
          </a:p>
        </p:txBody>
      </p:sp>
      <p:sp>
        <p:nvSpPr>
          <p:cNvPr id="3" name="Text Placeholder 2"/>
          <p:cNvSpPr>
            <a:spLocks noGrp="1"/>
          </p:cNvSpPr>
          <p:nvPr>
            <p:ph type="body" idx="1"/>
          </p:nvPr>
        </p:nvSpPr>
        <p:spPr/>
        <p:txBody>
          <a:bodyPr/>
          <a:lstStyle/>
          <a:p>
            <a:pPr lvl="1" rtl="0">
              <a:buFont typeface="+mj-lt"/>
              <a:buAutoNum type="arabicPeriod" startAt="13"/>
            </a:pPr>
            <a:r>
              <a:rPr lang="cs-CZ" b="1" i="0" u="none" strike="noStrike" baseline="0">
                <a:latin typeface="Segoe"/>
                <a:ea typeface="ＭＳ ゴシック"/>
              </a:rPr>
              <a:t>SAVE</a:t>
            </a:r>
            <a:r>
              <a:rPr lang="cs-CZ" b="0" i="0" u="none" strike="noStrike" baseline="0">
                <a:latin typeface="Segoe"/>
                <a:ea typeface="ＭＳ ゴシック"/>
              </a:rPr>
              <a:t> the report and switch to Report view to view your changes.</a:t>
            </a:r>
          </a:p>
          <a:p>
            <a:pPr lvl="1" rtl="0">
              <a:buAutoNum type="arabicPeriod" startAt="13"/>
            </a:pPr>
            <a:r>
              <a:rPr lang="cs-CZ" b="1" i="0" u="none" strike="noStrike" baseline="0">
                <a:latin typeface="Segoe"/>
                <a:ea typeface="ＭＳ ゴシック"/>
              </a:rPr>
              <a:t>CLOSE </a:t>
            </a:r>
            <a:r>
              <a:rPr lang="cs-CZ" b="0" i="0" u="none" strike="noStrike" baseline="0">
                <a:latin typeface="Segoe"/>
                <a:ea typeface="ＭＳ ゴシック"/>
              </a:rPr>
              <a:t>the report.</a:t>
            </a:r>
          </a:p>
          <a:p>
            <a:pPr lvl="0" rtl="0"/>
            <a:r>
              <a:rPr lang="cs-CZ" b="1" i="0" u="none" strike="noStrike" baseline="0">
                <a:latin typeface="Segoe"/>
                <a:ea typeface="ＭＳ ゴシック"/>
              </a:rPr>
              <a:t>PAUSE. LEAVE </a:t>
            </a:r>
            <a:r>
              <a:rPr lang="cs-CZ" b="0" i="0" u="none" strike="noStrike" baseline="0">
                <a:latin typeface="Segoe"/>
                <a:ea typeface="ＭＳ ゴシック"/>
              </a:rPr>
              <a:t>the database open to use in the next exercise.</a:t>
            </a:r>
          </a:p>
        </p:txBody>
      </p:sp>
      <p:sp>
        <p:nvSpPr>
          <p:cNvPr id="4" name="Rectangle 4"/>
          <p:cNvSpPr>
            <a:spLocks noGrp="1" noChangeArrowheads="1"/>
          </p:cNvSpPr>
          <p:nvPr>
            <p:ph type="dt" sz="half" idx="10"/>
          </p:nvPr>
        </p:nvSpPr>
        <p:spPr>
          <a:xfrm>
            <a:off x="457200" y="6245225"/>
            <a:ext cx="2133600" cy="476250"/>
          </a:xfrm>
          <a:ln/>
        </p:spPr>
        <p:txBody>
          <a:bodyPr/>
          <a:lstStyle>
            <a:lvl1pPr>
              <a:defRPr/>
            </a:lvl1pPr>
          </a:lstStyle>
          <a:p>
            <a:pPr>
              <a:defRPr/>
            </a:pPr>
            <a:r>
              <a:rPr lang="en-US"/>
              <a:t>© 2014, John Wiley &amp; Sons, Inc.</a:t>
            </a:r>
          </a:p>
        </p:txBody>
      </p:sp>
      <p:sp>
        <p:nvSpPr>
          <p:cNvPr id="5" name="Rectangle 5"/>
          <p:cNvSpPr>
            <a:spLocks noGrp="1" noChangeArrowheads="1"/>
          </p:cNvSpPr>
          <p:nvPr>
            <p:ph type="ftr" sz="quarter" idx="11"/>
          </p:nvPr>
        </p:nvSpPr>
        <p:spPr>
          <a:xfrm>
            <a:off x="2629403" y="6245225"/>
            <a:ext cx="3885191" cy="476250"/>
          </a:xfrm>
          <a:ln/>
        </p:spPr>
        <p:txBody>
          <a:bodyPr/>
          <a:lstStyle>
            <a:lvl1pPr>
              <a:defRPr/>
            </a:lvl1pPr>
          </a:lstStyle>
          <a:p>
            <a:pPr>
              <a:defRPr/>
            </a:pPr>
            <a:r>
              <a:rPr lang="en-US"/>
              <a:t>Microsoft Official Academic Course, Microsoft Access 2013</a:t>
            </a:r>
            <a:endParaRPr lang="en-US" dirty="0"/>
          </a:p>
        </p:txBody>
      </p:sp>
      <p:sp>
        <p:nvSpPr>
          <p:cNvPr id="6" name="Rectangle 6"/>
          <p:cNvSpPr>
            <a:spLocks noGrp="1" noChangeArrowheads="1"/>
          </p:cNvSpPr>
          <p:nvPr>
            <p:ph type="sldNum" sz="quarter" idx="12"/>
          </p:nvPr>
        </p:nvSpPr>
        <p:spPr>
          <a:xfrm>
            <a:off x="6553200" y="6245225"/>
            <a:ext cx="2133600" cy="476250"/>
          </a:xfrm>
          <a:ln/>
        </p:spPr>
        <p:txBody>
          <a:bodyPr/>
          <a:lstStyle>
            <a:lvl1pPr>
              <a:defRPr/>
            </a:lvl1pPr>
          </a:lstStyle>
          <a:p>
            <a:pPr>
              <a:defRPr/>
            </a:pPr>
            <a:fld id="{3227066C-25CD-4A3B-B69F-B91E783C25B3}" type="slidenum">
              <a:rPr lang="en-US"/>
              <a:pPr>
                <a:defRPr/>
              </a:pPr>
              <a:t>68</a:t>
            </a:fld>
            <a:endParaRPr lang="en-US"/>
          </a:p>
        </p:txBody>
      </p:sp>
    </p:spTree>
    <p:extLst>
      <p:ext uri="{BB962C8B-B14F-4D97-AF65-F5344CB8AC3E}">
        <p14:creationId xmlns:p14="http://schemas.microsoft.com/office/powerpoint/2010/main" val="144831960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cs-CZ" b="0" i="0" u="none" strike="noStrike" baseline="0">
                <a:solidFill>
                  <a:srgbClr val="BA141A"/>
                </a:solidFill>
                <a:latin typeface="Segoe"/>
                <a:ea typeface="ＭＳ ゴシック"/>
              </a:rPr>
              <a:t>Step by Step: Arrange and Anchor Controls within a Layout</a:t>
            </a:r>
          </a:p>
        </p:txBody>
      </p:sp>
      <p:sp>
        <p:nvSpPr>
          <p:cNvPr id="3" name="Text Placeholder 2"/>
          <p:cNvSpPr>
            <a:spLocks noGrp="1"/>
          </p:cNvSpPr>
          <p:nvPr>
            <p:ph type="body" idx="1"/>
          </p:nvPr>
        </p:nvSpPr>
        <p:spPr/>
        <p:txBody>
          <a:bodyPr/>
          <a:lstStyle/>
          <a:p>
            <a:pPr lvl="0" rtl="0"/>
            <a:r>
              <a:rPr lang="cs-CZ" sz="2100" b="1" i="0" u="none" strike="noStrike" baseline="0">
                <a:solidFill>
                  <a:srgbClr val="000000"/>
                </a:solidFill>
                <a:latin typeface="Segoe"/>
                <a:ea typeface="ＭＳ ゴシック"/>
              </a:rPr>
              <a:t>USE </a:t>
            </a:r>
            <a:r>
              <a:rPr lang="cs-CZ" sz="2100" b="0" i="0" u="none" strike="noStrike" baseline="0">
                <a:solidFill>
                  <a:srgbClr val="000000"/>
                </a:solidFill>
                <a:latin typeface="Segoe"/>
                <a:ea typeface="ＭＳ ゴシック"/>
              </a:rPr>
              <a:t>the database that is open from the previous exercise.</a:t>
            </a:r>
          </a:p>
          <a:p>
            <a:pPr lvl="1" rtl="0"/>
            <a:r>
              <a:rPr lang="cs-CZ" sz="2100" b="0" i="0" u="none" strike="noStrike" baseline="0">
                <a:solidFill>
                  <a:srgbClr val="000000"/>
                </a:solidFill>
                <a:latin typeface="Segoe"/>
                <a:ea typeface="ＭＳ ゴシック"/>
              </a:rPr>
              <a:t>Click the</a:t>
            </a:r>
            <a:r>
              <a:rPr lang="cs-CZ" sz="2100" b="1" i="0" u="none" strike="noStrike" baseline="0">
                <a:solidFill>
                  <a:srgbClr val="000000"/>
                </a:solidFill>
                <a:latin typeface="Segoe"/>
                <a:ea typeface="ＭＳ ゴシック"/>
              </a:rPr>
              <a:t> Inventory </a:t>
            </a:r>
            <a:r>
              <a:rPr lang="cs-CZ" sz="2100" b="0" i="0" u="none" strike="noStrike" baseline="0">
                <a:solidFill>
                  <a:srgbClr val="000000"/>
                </a:solidFill>
                <a:latin typeface="Segoe"/>
                <a:ea typeface="ＭＳ ゴシック"/>
              </a:rPr>
              <a:t>table in the Navigation Pane to select it.</a:t>
            </a:r>
          </a:p>
          <a:p>
            <a:pPr lvl="1" rtl="0"/>
            <a:r>
              <a:rPr lang="cs-CZ" sz="2100" b="0" i="0" u="none" strike="noStrike" baseline="0">
                <a:solidFill>
                  <a:srgbClr val="000000"/>
                </a:solidFill>
                <a:latin typeface="Segoe"/>
                <a:ea typeface="ＭＳ ゴシック"/>
              </a:rPr>
              <a:t>On the CREATE tab, in the Forms group, click the </a:t>
            </a:r>
            <a:r>
              <a:rPr lang="cs-CZ" sz="2100" b="1" i="0" u="none" strike="noStrike" baseline="0">
                <a:solidFill>
                  <a:srgbClr val="000000"/>
                </a:solidFill>
                <a:latin typeface="Segoe"/>
                <a:ea typeface="ＭＳ ゴシック"/>
              </a:rPr>
              <a:t>Form </a:t>
            </a:r>
            <a:r>
              <a:rPr lang="cs-CZ" sz="2100" b="0" i="0" u="none" strike="noStrike" baseline="0">
                <a:solidFill>
                  <a:srgbClr val="000000"/>
                </a:solidFill>
                <a:latin typeface="Segoe"/>
                <a:ea typeface="ＭＳ ゴシック"/>
              </a:rPr>
              <a:t>button. A new form containing all the fields from the Inventory table is created in Layout view. Notice the stacked control layout is the default.</a:t>
            </a:r>
          </a:p>
          <a:p>
            <a:pPr lvl="1" rtl="0"/>
            <a:r>
              <a:rPr lang="cs-CZ" sz="2100" b="0" i="0" u="none" strike="noStrike" baseline="0">
                <a:solidFill>
                  <a:srgbClr val="000000"/>
                </a:solidFill>
                <a:latin typeface="Segoe"/>
                <a:ea typeface="ＭＳ ゴシック"/>
              </a:rPr>
              <a:t>Switch to Design view.</a:t>
            </a:r>
          </a:p>
          <a:p>
            <a:pPr lvl="1" rtl="0"/>
            <a:r>
              <a:rPr lang="cs-CZ" sz="2100" b="0" i="0" u="none" strike="noStrike" baseline="0">
                <a:solidFill>
                  <a:srgbClr val="000000"/>
                </a:solidFill>
                <a:latin typeface="Segoe"/>
                <a:ea typeface="ＭＳ ゴシック"/>
              </a:rPr>
              <a:t>Click the </a:t>
            </a:r>
            <a:r>
              <a:rPr lang="cs-CZ" sz="2100" b="1" i="0" u="none" strike="noStrike" baseline="0">
                <a:solidFill>
                  <a:srgbClr val="000000"/>
                </a:solidFill>
                <a:latin typeface="Segoe"/>
                <a:ea typeface="ＭＳ ゴシック"/>
              </a:rPr>
              <a:t>ID </a:t>
            </a:r>
            <a:r>
              <a:rPr lang="cs-CZ" sz="2100" b="0" i="0" u="none" strike="noStrike" baseline="0">
                <a:solidFill>
                  <a:srgbClr val="000000"/>
                </a:solidFill>
                <a:latin typeface="Segoe"/>
                <a:ea typeface="ＭＳ ゴシック"/>
              </a:rPr>
              <a:t>control to select it.</a:t>
            </a:r>
          </a:p>
          <a:p>
            <a:pPr lvl="1" rtl="0"/>
            <a:r>
              <a:rPr lang="cs-CZ" sz="2100" b="0" i="0" u="none" strike="noStrike" baseline="0">
                <a:solidFill>
                  <a:srgbClr val="000000"/>
                </a:solidFill>
                <a:latin typeface="Segoe"/>
                <a:ea typeface="ＭＳ ゴシック"/>
              </a:rPr>
              <a:t>On the ARRANGE tab, in the Merge/Split group, click the </a:t>
            </a:r>
            <a:r>
              <a:rPr lang="cs-CZ" sz="2100" b="1" i="0" u="none" strike="noStrike" baseline="0">
                <a:solidFill>
                  <a:srgbClr val="000000"/>
                </a:solidFill>
                <a:latin typeface="Segoe"/>
                <a:ea typeface="ＭＳ ゴシック"/>
              </a:rPr>
              <a:t>Split Horizontally </a:t>
            </a:r>
            <a:r>
              <a:rPr lang="cs-CZ" sz="2100" b="0" i="0" u="none" strike="noStrike" baseline="0">
                <a:solidFill>
                  <a:srgbClr val="000000"/>
                </a:solidFill>
                <a:latin typeface="Segoe"/>
                <a:ea typeface="ＭＳ ゴシック"/>
              </a:rPr>
              <a:t>button. Click to the right of the ID field control and notice the orange border of the new column created after the split.</a:t>
            </a:r>
            <a:endParaRPr lang="cs-CZ" sz="2100" b="0" i="0" u="none" strike="noStrike" baseline="0">
              <a:solidFill>
                <a:srgbClr val="000000"/>
              </a:solidFill>
              <a:latin typeface="Univers-Light"/>
              <a:ea typeface="Univers-Light"/>
            </a:endParaRPr>
          </a:p>
        </p:txBody>
      </p:sp>
      <p:sp>
        <p:nvSpPr>
          <p:cNvPr id="4" name="Rectangle 4"/>
          <p:cNvSpPr>
            <a:spLocks noGrp="1" noChangeArrowheads="1"/>
          </p:cNvSpPr>
          <p:nvPr>
            <p:ph type="dt" sz="half" idx="10"/>
          </p:nvPr>
        </p:nvSpPr>
        <p:spPr>
          <a:xfrm>
            <a:off x="457200" y="6245225"/>
            <a:ext cx="2133600" cy="476250"/>
          </a:xfrm>
          <a:ln/>
        </p:spPr>
        <p:txBody>
          <a:bodyPr/>
          <a:lstStyle>
            <a:lvl1pPr>
              <a:defRPr/>
            </a:lvl1pPr>
          </a:lstStyle>
          <a:p>
            <a:pPr>
              <a:defRPr/>
            </a:pPr>
            <a:r>
              <a:rPr lang="en-US"/>
              <a:t>© 2014, John Wiley &amp; Sons, Inc.</a:t>
            </a:r>
          </a:p>
        </p:txBody>
      </p:sp>
      <p:sp>
        <p:nvSpPr>
          <p:cNvPr id="5" name="Rectangle 5"/>
          <p:cNvSpPr>
            <a:spLocks noGrp="1" noChangeArrowheads="1"/>
          </p:cNvSpPr>
          <p:nvPr>
            <p:ph type="ftr" sz="quarter" idx="11"/>
          </p:nvPr>
        </p:nvSpPr>
        <p:spPr>
          <a:xfrm>
            <a:off x="2629403" y="6245225"/>
            <a:ext cx="3885191" cy="476250"/>
          </a:xfrm>
          <a:ln/>
        </p:spPr>
        <p:txBody>
          <a:bodyPr/>
          <a:lstStyle>
            <a:lvl1pPr>
              <a:defRPr/>
            </a:lvl1pPr>
          </a:lstStyle>
          <a:p>
            <a:pPr>
              <a:defRPr/>
            </a:pPr>
            <a:r>
              <a:rPr lang="en-US"/>
              <a:t>Microsoft Official Academic Course, Microsoft Access 2013</a:t>
            </a:r>
            <a:endParaRPr lang="en-US" dirty="0"/>
          </a:p>
        </p:txBody>
      </p:sp>
      <p:sp>
        <p:nvSpPr>
          <p:cNvPr id="6" name="Rectangle 6"/>
          <p:cNvSpPr>
            <a:spLocks noGrp="1" noChangeArrowheads="1"/>
          </p:cNvSpPr>
          <p:nvPr>
            <p:ph type="sldNum" sz="quarter" idx="12"/>
          </p:nvPr>
        </p:nvSpPr>
        <p:spPr>
          <a:xfrm>
            <a:off x="6553200" y="6245225"/>
            <a:ext cx="2133600" cy="476250"/>
          </a:xfrm>
          <a:ln/>
        </p:spPr>
        <p:txBody>
          <a:bodyPr/>
          <a:lstStyle>
            <a:lvl1pPr>
              <a:defRPr/>
            </a:lvl1pPr>
          </a:lstStyle>
          <a:p>
            <a:pPr>
              <a:defRPr/>
            </a:pPr>
            <a:fld id="{3227066C-25CD-4A3B-B69F-B91E783C25B3}" type="slidenum">
              <a:rPr lang="en-US"/>
              <a:pPr>
                <a:defRPr/>
              </a:pPr>
              <a:t>69</a:t>
            </a:fld>
            <a:endParaRPr lang="en-US"/>
          </a:p>
        </p:txBody>
      </p:sp>
    </p:spTree>
    <p:extLst>
      <p:ext uri="{BB962C8B-B14F-4D97-AF65-F5344CB8AC3E}">
        <p14:creationId xmlns:p14="http://schemas.microsoft.com/office/powerpoint/2010/main" val="10834549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a:solidFill>
                  <a:srgbClr val="BA141A"/>
                </a:solidFill>
                <a:latin typeface="Segoe"/>
                <a:ea typeface="ＭＳ ゴシック"/>
              </a:rPr>
              <a:t>Step by Step: Add Unbound Controls</a:t>
            </a:r>
          </a:p>
        </p:txBody>
      </p:sp>
      <p:sp>
        <p:nvSpPr>
          <p:cNvPr id="3" name="Text Placeholder 2"/>
          <p:cNvSpPr>
            <a:spLocks noGrp="1"/>
          </p:cNvSpPr>
          <p:nvPr>
            <p:ph type="body" idx="1"/>
          </p:nvPr>
        </p:nvSpPr>
        <p:spPr>
          <a:xfrm>
            <a:off x="457200" y="1524000"/>
            <a:ext cx="4724400" cy="4953000"/>
          </a:xfrm>
        </p:spPr>
        <p:txBody>
          <a:bodyPr/>
          <a:lstStyle/>
          <a:p>
            <a:pPr marL="457200" lvl="1" indent="0" rtl="0">
              <a:buNone/>
            </a:pPr>
            <a:r>
              <a:rPr lang="en-US" b="0" i="0" u="none" strike="noStrike" baseline="0">
                <a:solidFill>
                  <a:srgbClr val="000000"/>
                </a:solidFill>
                <a:latin typeface="Segoe"/>
                <a:ea typeface="ＭＳ ゴシック"/>
              </a:rPr>
              <a:t>On the DESIGN contextual tab, in the Header/Footer group, click the </a:t>
            </a:r>
            <a:r>
              <a:rPr lang="en-US" b="1" i="0" u="none" strike="noStrike" baseline="0">
                <a:solidFill>
                  <a:srgbClr val="000000"/>
                </a:solidFill>
                <a:latin typeface="Segoe"/>
                <a:ea typeface="ＭＳ ゴシック"/>
              </a:rPr>
              <a:t>Page Numbers </a:t>
            </a:r>
            <a:r>
              <a:rPr lang="en-US" b="0" i="0" u="none" strike="noStrike" baseline="0">
                <a:solidFill>
                  <a:srgbClr val="000000"/>
                </a:solidFill>
                <a:latin typeface="Segoe"/>
                <a:ea typeface="ＭＳ ゴシック"/>
              </a:rPr>
              <a:t>button. The Page Numbers dialog box appears, as shown at</a:t>
            </a:r>
            <a:r>
              <a:rPr lang="en-US" b="0" i="0" u="none" strike="noStrike">
                <a:solidFill>
                  <a:srgbClr val="000000"/>
                </a:solidFill>
                <a:latin typeface="Segoe"/>
                <a:ea typeface="ＭＳ ゴシック"/>
              </a:rPr>
              <a:t> right</a:t>
            </a:r>
            <a:r>
              <a:rPr lang="en-US" b="0" i="0" u="none" strike="noStrike" baseline="0">
                <a:solidFill>
                  <a:srgbClr val="000000"/>
                </a:solidFill>
                <a:latin typeface="Segoe"/>
                <a:ea typeface="ＭＳ ゴシック"/>
              </a:rPr>
              <a:t>.</a:t>
            </a:r>
            <a:endParaRPr lang="en-US" b="0" i="0" u="none" strike="noStrike" baseline="0">
              <a:solidFill>
                <a:srgbClr val="000000"/>
              </a:solidFill>
              <a:latin typeface="Univers-Light"/>
              <a:ea typeface="Univers-Light"/>
            </a:endParaRPr>
          </a:p>
        </p:txBody>
      </p:sp>
      <p:sp>
        <p:nvSpPr>
          <p:cNvPr id="4" name="Rectangle 4"/>
          <p:cNvSpPr>
            <a:spLocks noGrp="1" noChangeArrowheads="1"/>
          </p:cNvSpPr>
          <p:nvPr>
            <p:ph type="dt" sz="half" idx="10"/>
          </p:nvPr>
        </p:nvSpPr>
        <p:spPr>
          <a:xfrm>
            <a:off x="457200" y="6245225"/>
            <a:ext cx="2133600" cy="476250"/>
          </a:xfrm>
          <a:ln/>
        </p:spPr>
        <p:txBody>
          <a:bodyPr/>
          <a:lstStyle>
            <a:lvl1pPr>
              <a:defRPr/>
            </a:lvl1pPr>
          </a:lstStyle>
          <a:p>
            <a:pPr>
              <a:defRPr/>
            </a:pPr>
            <a:r>
              <a:rPr lang="en-US"/>
              <a:t>© 2014, John Wiley &amp; Sons, Inc.</a:t>
            </a:r>
          </a:p>
        </p:txBody>
      </p:sp>
      <p:sp>
        <p:nvSpPr>
          <p:cNvPr id="5" name="Rectangle 5"/>
          <p:cNvSpPr>
            <a:spLocks noGrp="1" noChangeArrowheads="1"/>
          </p:cNvSpPr>
          <p:nvPr>
            <p:ph type="ftr" sz="quarter" idx="11"/>
          </p:nvPr>
        </p:nvSpPr>
        <p:spPr>
          <a:xfrm>
            <a:off x="2629403" y="6245225"/>
            <a:ext cx="3885191" cy="476250"/>
          </a:xfrm>
          <a:ln/>
        </p:spPr>
        <p:txBody>
          <a:bodyPr/>
          <a:lstStyle>
            <a:lvl1pPr>
              <a:defRPr/>
            </a:lvl1pPr>
          </a:lstStyle>
          <a:p>
            <a:pPr>
              <a:defRPr/>
            </a:pPr>
            <a:r>
              <a:rPr lang="en-US"/>
              <a:t>Microsoft Official Academic Course, Microsoft Access 2013</a:t>
            </a:r>
            <a:endParaRPr lang="en-US" dirty="0"/>
          </a:p>
        </p:txBody>
      </p:sp>
      <p:sp>
        <p:nvSpPr>
          <p:cNvPr id="6" name="Rectangle 6"/>
          <p:cNvSpPr>
            <a:spLocks noGrp="1" noChangeArrowheads="1"/>
          </p:cNvSpPr>
          <p:nvPr>
            <p:ph type="sldNum" sz="quarter" idx="12"/>
          </p:nvPr>
        </p:nvSpPr>
        <p:spPr>
          <a:xfrm>
            <a:off x="6553200" y="6245225"/>
            <a:ext cx="2133600" cy="476250"/>
          </a:xfrm>
          <a:ln/>
        </p:spPr>
        <p:txBody>
          <a:bodyPr/>
          <a:lstStyle>
            <a:lvl1pPr>
              <a:defRPr/>
            </a:lvl1pPr>
          </a:lstStyle>
          <a:p>
            <a:pPr>
              <a:defRPr/>
            </a:pPr>
            <a:fld id="{3227066C-25CD-4A3B-B69F-B91E783C25B3}" type="slidenum">
              <a:rPr lang="en-US"/>
              <a:pPr>
                <a:defRPr/>
              </a:pPr>
              <a:t>7</a:t>
            </a:fld>
            <a:endParaRPr lang="en-US"/>
          </a:p>
        </p:txBody>
      </p:sp>
      <p:pic>
        <p:nvPicPr>
          <p:cNvPr id="7" name="Picture 6" descr="080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57800" y="1676400"/>
            <a:ext cx="3297767" cy="2967990"/>
          </a:xfrm>
          <a:prstGeom prst="rect">
            <a:avLst/>
          </a:prstGeom>
        </p:spPr>
      </p:pic>
    </p:spTree>
    <p:extLst>
      <p:ext uri="{BB962C8B-B14F-4D97-AF65-F5344CB8AC3E}">
        <p14:creationId xmlns:p14="http://schemas.microsoft.com/office/powerpoint/2010/main" val="317978685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cs-CZ" b="0" i="0" u="none" strike="noStrike" baseline="0">
                <a:solidFill>
                  <a:srgbClr val="BA141A"/>
                </a:solidFill>
                <a:latin typeface="Segoe"/>
                <a:ea typeface="ＭＳ ゴシック"/>
              </a:rPr>
              <a:t>Step by Step: Arrange and Anchor Controls within a Layout</a:t>
            </a:r>
          </a:p>
        </p:txBody>
      </p:sp>
      <p:sp>
        <p:nvSpPr>
          <p:cNvPr id="3" name="Text Placeholder 2"/>
          <p:cNvSpPr>
            <a:spLocks noGrp="1"/>
          </p:cNvSpPr>
          <p:nvPr>
            <p:ph type="body" idx="1"/>
          </p:nvPr>
        </p:nvSpPr>
        <p:spPr/>
        <p:txBody>
          <a:bodyPr/>
          <a:lstStyle/>
          <a:p>
            <a:pPr lvl="1" rtl="0">
              <a:buFont typeface="+mj-lt"/>
              <a:buAutoNum type="arabicPeriod" startAt="6"/>
            </a:pPr>
            <a:r>
              <a:rPr lang="cs-CZ" sz="2000" b="0" i="0" u="none" strike="noStrike" baseline="0">
                <a:solidFill>
                  <a:srgbClr val="000000"/>
                </a:solidFill>
                <a:latin typeface="Segoe"/>
                <a:ea typeface="ＭＳ ゴシック"/>
              </a:rPr>
              <a:t>Click the </a:t>
            </a:r>
            <a:r>
              <a:rPr lang="cs-CZ" sz="2000" b="1" i="0" u="none" strike="noStrike" baseline="0">
                <a:solidFill>
                  <a:srgbClr val="000000"/>
                </a:solidFill>
                <a:latin typeface="Segoe"/>
                <a:ea typeface="ＭＳ ゴシック"/>
              </a:rPr>
              <a:t>In Production </a:t>
            </a:r>
            <a:r>
              <a:rPr lang="cs-CZ" sz="2000" b="0" i="0" u="none" strike="noStrike" baseline="0">
                <a:solidFill>
                  <a:srgbClr val="000000"/>
                </a:solidFill>
                <a:latin typeface="Segoe"/>
                <a:ea typeface="ＭＳ ゴシック"/>
              </a:rPr>
              <a:t>field control and drag it to the right of the ID field control to place it next to it. The In Production label and field control is now in the column. Your screen should resemble the figure below. Notice the new additional space automatically created to the right of the other field controls.</a:t>
            </a:r>
          </a:p>
        </p:txBody>
      </p:sp>
      <p:sp>
        <p:nvSpPr>
          <p:cNvPr id="4" name="Rectangle 4"/>
          <p:cNvSpPr>
            <a:spLocks noGrp="1" noChangeArrowheads="1"/>
          </p:cNvSpPr>
          <p:nvPr>
            <p:ph type="dt" sz="half" idx="10"/>
          </p:nvPr>
        </p:nvSpPr>
        <p:spPr>
          <a:xfrm>
            <a:off x="457200" y="6245225"/>
            <a:ext cx="2133600" cy="476250"/>
          </a:xfrm>
          <a:ln/>
        </p:spPr>
        <p:txBody>
          <a:bodyPr/>
          <a:lstStyle>
            <a:lvl1pPr>
              <a:defRPr/>
            </a:lvl1pPr>
          </a:lstStyle>
          <a:p>
            <a:pPr>
              <a:defRPr/>
            </a:pPr>
            <a:r>
              <a:rPr lang="en-US"/>
              <a:t>© 2014, John Wiley &amp; Sons, Inc.</a:t>
            </a:r>
          </a:p>
        </p:txBody>
      </p:sp>
      <p:sp>
        <p:nvSpPr>
          <p:cNvPr id="5" name="Rectangle 5"/>
          <p:cNvSpPr>
            <a:spLocks noGrp="1" noChangeArrowheads="1"/>
          </p:cNvSpPr>
          <p:nvPr>
            <p:ph type="ftr" sz="quarter" idx="11"/>
          </p:nvPr>
        </p:nvSpPr>
        <p:spPr>
          <a:xfrm>
            <a:off x="2629403" y="6245225"/>
            <a:ext cx="3885191" cy="476250"/>
          </a:xfrm>
          <a:ln/>
        </p:spPr>
        <p:txBody>
          <a:bodyPr/>
          <a:lstStyle>
            <a:lvl1pPr>
              <a:defRPr/>
            </a:lvl1pPr>
          </a:lstStyle>
          <a:p>
            <a:pPr>
              <a:defRPr/>
            </a:pPr>
            <a:r>
              <a:rPr lang="en-US"/>
              <a:t>Microsoft Official Academic Course, Microsoft Access 2013</a:t>
            </a:r>
            <a:endParaRPr lang="en-US" dirty="0"/>
          </a:p>
        </p:txBody>
      </p:sp>
      <p:sp>
        <p:nvSpPr>
          <p:cNvPr id="6" name="Rectangle 6"/>
          <p:cNvSpPr>
            <a:spLocks noGrp="1" noChangeArrowheads="1"/>
          </p:cNvSpPr>
          <p:nvPr>
            <p:ph type="sldNum" sz="quarter" idx="12"/>
          </p:nvPr>
        </p:nvSpPr>
        <p:spPr>
          <a:xfrm>
            <a:off x="6553200" y="6245225"/>
            <a:ext cx="2133600" cy="476250"/>
          </a:xfrm>
          <a:ln/>
        </p:spPr>
        <p:txBody>
          <a:bodyPr/>
          <a:lstStyle>
            <a:lvl1pPr>
              <a:defRPr/>
            </a:lvl1pPr>
          </a:lstStyle>
          <a:p>
            <a:pPr>
              <a:defRPr/>
            </a:pPr>
            <a:fld id="{3227066C-25CD-4A3B-B69F-B91E783C25B3}" type="slidenum">
              <a:rPr lang="en-US"/>
              <a:pPr>
                <a:defRPr/>
              </a:pPr>
              <a:t>70</a:t>
            </a:fld>
            <a:endParaRPr lang="en-US"/>
          </a:p>
        </p:txBody>
      </p:sp>
      <p:pic>
        <p:nvPicPr>
          <p:cNvPr id="7" name="Picture 6" descr="0849.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7400" y="3276600"/>
            <a:ext cx="5655733" cy="2961421"/>
          </a:xfrm>
          <a:prstGeom prst="rect">
            <a:avLst/>
          </a:prstGeom>
        </p:spPr>
      </p:pic>
    </p:spTree>
    <p:extLst>
      <p:ext uri="{BB962C8B-B14F-4D97-AF65-F5344CB8AC3E}">
        <p14:creationId xmlns:p14="http://schemas.microsoft.com/office/powerpoint/2010/main" val="53975544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cs-CZ" b="0" i="0" u="none" strike="noStrike" baseline="0">
                <a:solidFill>
                  <a:srgbClr val="BA141A"/>
                </a:solidFill>
                <a:latin typeface="Segoe"/>
                <a:ea typeface="ＭＳ ゴシック"/>
              </a:rPr>
              <a:t>Step by Step: Arrange and Anchor Controls within a Layout</a:t>
            </a:r>
          </a:p>
        </p:txBody>
      </p:sp>
      <p:sp>
        <p:nvSpPr>
          <p:cNvPr id="3" name="Text Placeholder 2"/>
          <p:cNvSpPr>
            <a:spLocks noGrp="1"/>
          </p:cNvSpPr>
          <p:nvPr>
            <p:ph type="body" idx="1"/>
          </p:nvPr>
        </p:nvSpPr>
        <p:spPr/>
        <p:txBody>
          <a:bodyPr/>
          <a:lstStyle/>
          <a:p>
            <a:pPr lvl="1" rtl="0">
              <a:buFont typeface="+mj-lt"/>
              <a:buAutoNum type="arabicPeriod" startAt="7"/>
            </a:pPr>
            <a:r>
              <a:rPr lang="cs-CZ" b="0" i="0" u="none" strike="noStrike" baseline="0">
                <a:solidFill>
                  <a:srgbClr val="000000"/>
                </a:solidFill>
                <a:latin typeface="Segoe"/>
                <a:ea typeface="ＭＳ ゴシック"/>
              </a:rPr>
              <a:t>Click the </a:t>
            </a:r>
            <a:r>
              <a:rPr lang="cs-CZ" b="1" i="0" u="none" strike="noStrike" baseline="0">
                <a:solidFill>
                  <a:srgbClr val="000000"/>
                </a:solidFill>
                <a:latin typeface="Segoe"/>
                <a:ea typeface="ＭＳ ゴシック"/>
              </a:rPr>
              <a:t>In Stock </a:t>
            </a:r>
            <a:r>
              <a:rPr lang="cs-CZ" b="0" i="0" u="none" strike="noStrike" baseline="0">
                <a:solidFill>
                  <a:srgbClr val="000000"/>
                </a:solidFill>
                <a:latin typeface="Segoe"/>
                <a:ea typeface="ＭＳ ゴシック"/>
              </a:rPr>
              <a:t>field control to select it. [Press and hold the </a:t>
            </a:r>
            <a:r>
              <a:rPr lang="cs-CZ" b="1" i="0" u="none" strike="noStrike" baseline="0">
                <a:solidFill>
                  <a:srgbClr val="000000"/>
                </a:solidFill>
                <a:latin typeface="Segoe"/>
                <a:ea typeface="ＭＳ ゴシック"/>
              </a:rPr>
              <a:t>Shift </a:t>
            </a:r>
            <a:r>
              <a:rPr lang="cs-CZ" b="0" i="0" u="none" strike="noStrike" baseline="0">
                <a:solidFill>
                  <a:srgbClr val="000000"/>
                </a:solidFill>
                <a:latin typeface="Segoe"/>
                <a:ea typeface="ＭＳ ゴシック"/>
              </a:rPr>
              <a:t>key] and select the </a:t>
            </a:r>
            <a:r>
              <a:rPr lang="cs-CZ" b="1" i="0" u="none" strike="noStrike" baseline="0">
                <a:solidFill>
                  <a:srgbClr val="000000"/>
                </a:solidFill>
                <a:latin typeface="Segoe"/>
                <a:ea typeface="ＭＳ ゴシック"/>
              </a:rPr>
              <a:t>In Stock </a:t>
            </a:r>
            <a:r>
              <a:rPr lang="cs-CZ" b="0" i="0" u="none" strike="noStrike" baseline="0">
                <a:solidFill>
                  <a:srgbClr val="000000"/>
                </a:solidFill>
                <a:latin typeface="Segoe"/>
                <a:ea typeface="ＭＳ ゴシック"/>
              </a:rPr>
              <a:t>control label. On the ARRANGE tab, in the Move group, click the </a:t>
            </a:r>
            <a:r>
              <a:rPr lang="cs-CZ" b="1" i="0" u="none" strike="noStrike" baseline="0">
                <a:solidFill>
                  <a:srgbClr val="000000"/>
                </a:solidFill>
                <a:latin typeface="Segoe"/>
                <a:ea typeface="ＭＳ ゴシック"/>
              </a:rPr>
              <a:t>Move Down </a:t>
            </a:r>
            <a:r>
              <a:rPr lang="cs-CZ" b="0" i="0" u="none" strike="noStrike" baseline="0">
                <a:solidFill>
                  <a:srgbClr val="000000"/>
                </a:solidFill>
                <a:latin typeface="Segoe"/>
                <a:ea typeface="ＭＳ ゴシック"/>
              </a:rPr>
              <a:t>button once. The In Stock field control and label move to the bottom of the layout.</a:t>
            </a:r>
            <a:endParaRPr lang="cs-CZ" b="0" i="0" u="none" strike="noStrike" baseline="0">
              <a:solidFill>
                <a:srgbClr val="000000"/>
              </a:solidFill>
              <a:latin typeface="Univers-Light"/>
              <a:ea typeface="Univers-Light"/>
            </a:endParaRPr>
          </a:p>
        </p:txBody>
      </p:sp>
      <p:sp>
        <p:nvSpPr>
          <p:cNvPr id="4" name="Rectangle 4"/>
          <p:cNvSpPr>
            <a:spLocks noGrp="1" noChangeArrowheads="1"/>
          </p:cNvSpPr>
          <p:nvPr>
            <p:ph type="dt" sz="half" idx="10"/>
          </p:nvPr>
        </p:nvSpPr>
        <p:spPr>
          <a:xfrm>
            <a:off x="457200" y="6245225"/>
            <a:ext cx="2133600" cy="476250"/>
          </a:xfrm>
          <a:ln/>
        </p:spPr>
        <p:txBody>
          <a:bodyPr/>
          <a:lstStyle>
            <a:lvl1pPr>
              <a:defRPr/>
            </a:lvl1pPr>
          </a:lstStyle>
          <a:p>
            <a:pPr>
              <a:defRPr/>
            </a:pPr>
            <a:r>
              <a:rPr lang="en-US"/>
              <a:t>© 2014, John Wiley &amp; Sons, Inc.</a:t>
            </a:r>
          </a:p>
        </p:txBody>
      </p:sp>
      <p:sp>
        <p:nvSpPr>
          <p:cNvPr id="5" name="Rectangle 5"/>
          <p:cNvSpPr>
            <a:spLocks noGrp="1" noChangeArrowheads="1"/>
          </p:cNvSpPr>
          <p:nvPr>
            <p:ph type="ftr" sz="quarter" idx="11"/>
          </p:nvPr>
        </p:nvSpPr>
        <p:spPr>
          <a:xfrm>
            <a:off x="2629403" y="6245225"/>
            <a:ext cx="3885191" cy="476250"/>
          </a:xfrm>
          <a:ln/>
        </p:spPr>
        <p:txBody>
          <a:bodyPr/>
          <a:lstStyle>
            <a:lvl1pPr>
              <a:defRPr/>
            </a:lvl1pPr>
          </a:lstStyle>
          <a:p>
            <a:pPr>
              <a:defRPr/>
            </a:pPr>
            <a:r>
              <a:rPr lang="en-US"/>
              <a:t>Microsoft Official Academic Course, Microsoft Access 2013</a:t>
            </a:r>
            <a:endParaRPr lang="en-US" dirty="0"/>
          </a:p>
        </p:txBody>
      </p:sp>
      <p:sp>
        <p:nvSpPr>
          <p:cNvPr id="6" name="Rectangle 6"/>
          <p:cNvSpPr>
            <a:spLocks noGrp="1" noChangeArrowheads="1"/>
          </p:cNvSpPr>
          <p:nvPr>
            <p:ph type="sldNum" sz="quarter" idx="12"/>
          </p:nvPr>
        </p:nvSpPr>
        <p:spPr>
          <a:xfrm>
            <a:off x="6553200" y="6245225"/>
            <a:ext cx="2133600" cy="476250"/>
          </a:xfrm>
          <a:ln/>
        </p:spPr>
        <p:txBody>
          <a:bodyPr/>
          <a:lstStyle>
            <a:lvl1pPr>
              <a:defRPr/>
            </a:lvl1pPr>
          </a:lstStyle>
          <a:p>
            <a:pPr>
              <a:defRPr/>
            </a:pPr>
            <a:fld id="{3227066C-25CD-4A3B-B69F-B91E783C25B3}" type="slidenum">
              <a:rPr lang="en-US"/>
              <a:pPr>
                <a:defRPr/>
              </a:pPr>
              <a:t>71</a:t>
            </a:fld>
            <a:endParaRPr lang="en-US"/>
          </a:p>
        </p:txBody>
      </p:sp>
    </p:spTree>
    <p:extLst>
      <p:ext uri="{BB962C8B-B14F-4D97-AF65-F5344CB8AC3E}">
        <p14:creationId xmlns:p14="http://schemas.microsoft.com/office/powerpoint/2010/main" val="322220078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cs-CZ" b="0" i="0" u="none" strike="noStrike" baseline="0">
                <a:solidFill>
                  <a:srgbClr val="BA141A"/>
                </a:solidFill>
                <a:latin typeface="Segoe"/>
                <a:ea typeface="ＭＳ ゴシック"/>
              </a:rPr>
              <a:t>Step by Step: Arrange and Anchor Controls within a Layout</a:t>
            </a:r>
          </a:p>
        </p:txBody>
      </p:sp>
      <p:sp>
        <p:nvSpPr>
          <p:cNvPr id="3" name="Text Placeholder 2"/>
          <p:cNvSpPr>
            <a:spLocks noGrp="1"/>
          </p:cNvSpPr>
          <p:nvPr>
            <p:ph type="body" idx="1"/>
          </p:nvPr>
        </p:nvSpPr>
        <p:spPr/>
        <p:txBody>
          <a:bodyPr/>
          <a:lstStyle/>
          <a:p>
            <a:pPr lvl="1" rtl="0">
              <a:buFont typeface="+mj-lt"/>
              <a:buAutoNum type="arabicPeriod" startAt="8"/>
            </a:pPr>
            <a:r>
              <a:rPr lang="cs-CZ" sz="2000" b="0" i="0" u="none" strike="noStrike" baseline="0" dirty="0">
                <a:solidFill>
                  <a:srgbClr val="000000"/>
                </a:solidFill>
                <a:latin typeface="Segoe"/>
                <a:ea typeface="ＭＳ ゴシック"/>
              </a:rPr>
              <a:t>Click the </a:t>
            </a:r>
            <a:r>
              <a:rPr lang="cs-CZ" sz="2000" b="1" i="0" u="none" strike="noStrike" baseline="0" dirty="0">
                <a:solidFill>
                  <a:srgbClr val="000000"/>
                </a:solidFill>
                <a:latin typeface="Segoe"/>
                <a:ea typeface="ＭＳ ゴシック"/>
              </a:rPr>
              <a:t>Description </a:t>
            </a:r>
            <a:r>
              <a:rPr lang="cs-CZ" sz="2000" b="0" i="0" u="none" strike="noStrike" baseline="0" dirty="0">
                <a:solidFill>
                  <a:srgbClr val="000000"/>
                </a:solidFill>
                <a:latin typeface="Segoe"/>
                <a:ea typeface="ＭＳ ゴシック"/>
              </a:rPr>
              <a:t>field control to select it. [Press and hold the </a:t>
            </a:r>
            <a:r>
              <a:rPr lang="cs-CZ" sz="2000" b="1" i="0" u="none" strike="noStrike" baseline="0" dirty="0">
                <a:solidFill>
                  <a:srgbClr val="000000"/>
                </a:solidFill>
                <a:latin typeface="Segoe"/>
                <a:ea typeface="ＭＳ ゴシック"/>
              </a:rPr>
              <a:t>Shift </a:t>
            </a:r>
            <a:r>
              <a:rPr lang="cs-CZ" sz="2000" b="0" i="0" u="none" strike="noStrike" baseline="0" dirty="0">
                <a:solidFill>
                  <a:srgbClr val="000000"/>
                </a:solidFill>
                <a:latin typeface="Segoe"/>
                <a:ea typeface="ＭＳ ゴシック"/>
              </a:rPr>
              <a:t>key] and click the empty space below the Description field control to select the cell. Both the Description field control and cell below should be outlined in orange. On the ARRANGE tab, in the Merge/Split group, click the </a:t>
            </a:r>
            <a:r>
              <a:rPr lang="cs-CZ" sz="2000" b="1" i="0" u="none" strike="noStrike" baseline="0" dirty="0">
                <a:solidFill>
                  <a:srgbClr val="000000"/>
                </a:solidFill>
                <a:latin typeface="Segoe"/>
                <a:ea typeface="ＭＳ ゴシック"/>
              </a:rPr>
              <a:t>Merge </a:t>
            </a:r>
            <a:r>
              <a:rPr lang="cs-CZ" sz="2000" b="0" i="0" u="none" strike="noStrike" baseline="0" dirty="0">
                <a:solidFill>
                  <a:srgbClr val="000000"/>
                </a:solidFill>
                <a:latin typeface="Segoe"/>
                <a:ea typeface="ＭＳ ゴシック"/>
              </a:rPr>
              <a:t>button. The Description field control and cell have now merged into one, as shown </a:t>
            </a:r>
            <a:r>
              <a:rPr lang="en-US" sz="2000" b="0" i="0" u="none" strike="noStrike" baseline="0" dirty="0">
                <a:solidFill>
                  <a:srgbClr val="000000"/>
                </a:solidFill>
                <a:latin typeface="Segoe"/>
                <a:ea typeface="ＭＳ ゴシック"/>
              </a:rPr>
              <a:t>below</a:t>
            </a:r>
            <a:r>
              <a:rPr lang="cs-CZ" sz="2000" b="0" i="0" u="none" strike="noStrike" baseline="0" dirty="0">
                <a:solidFill>
                  <a:srgbClr val="000000"/>
                </a:solidFill>
                <a:latin typeface="Segoe"/>
                <a:ea typeface="ＭＳ ゴシック"/>
              </a:rPr>
              <a:t>.</a:t>
            </a:r>
            <a:endParaRPr lang="cs-CZ" sz="2000" b="0" i="0" u="none" strike="noStrike" baseline="0" dirty="0">
              <a:solidFill>
                <a:srgbClr val="000000"/>
              </a:solidFill>
              <a:latin typeface="Univers-Light"/>
              <a:ea typeface="Univers-Light"/>
            </a:endParaRPr>
          </a:p>
        </p:txBody>
      </p:sp>
      <p:sp>
        <p:nvSpPr>
          <p:cNvPr id="4" name="Rectangle 4"/>
          <p:cNvSpPr>
            <a:spLocks noGrp="1" noChangeArrowheads="1"/>
          </p:cNvSpPr>
          <p:nvPr>
            <p:ph type="dt" sz="half" idx="10"/>
          </p:nvPr>
        </p:nvSpPr>
        <p:spPr>
          <a:xfrm>
            <a:off x="457200" y="6245225"/>
            <a:ext cx="2133600" cy="476250"/>
          </a:xfrm>
          <a:ln/>
        </p:spPr>
        <p:txBody>
          <a:bodyPr/>
          <a:lstStyle>
            <a:lvl1pPr>
              <a:defRPr/>
            </a:lvl1pPr>
          </a:lstStyle>
          <a:p>
            <a:pPr>
              <a:defRPr/>
            </a:pPr>
            <a:r>
              <a:rPr lang="en-US"/>
              <a:t>© 2014, John Wiley &amp; Sons, Inc.</a:t>
            </a:r>
          </a:p>
        </p:txBody>
      </p:sp>
      <p:sp>
        <p:nvSpPr>
          <p:cNvPr id="5" name="Rectangle 5"/>
          <p:cNvSpPr>
            <a:spLocks noGrp="1" noChangeArrowheads="1"/>
          </p:cNvSpPr>
          <p:nvPr>
            <p:ph type="ftr" sz="quarter" idx="11"/>
          </p:nvPr>
        </p:nvSpPr>
        <p:spPr>
          <a:xfrm>
            <a:off x="2629403" y="6245225"/>
            <a:ext cx="3885191" cy="476250"/>
          </a:xfrm>
          <a:ln/>
        </p:spPr>
        <p:txBody>
          <a:bodyPr/>
          <a:lstStyle>
            <a:lvl1pPr>
              <a:defRPr/>
            </a:lvl1pPr>
          </a:lstStyle>
          <a:p>
            <a:pPr>
              <a:defRPr/>
            </a:pPr>
            <a:r>
              <a:rPr lang="en-US"/>
              <a:t>Microsoft Official Academic Course, Microsoft Access 2013</a:t>
            </a:r>
            <a:endParaRPr lang="en-US" dirty="0"/>
          </a:p>
        </p:txBody>
      </p:sp>
      <p:sp>
        <p:nvSpPr>
          <p:cNvPr id="6" name="Rectangle 6"/>
          <p:cNvSpPr>
            <a:spLocks noGrp="1" noChangeArrowheads="1"/>
          </p:cNvSpPr>
          <p:nvPr>
            <p:ph type="sldNum" sz="quarter" idx="12"/>
          </p:nvPr>
        </p:nvSpPr>
        <p:spPr>
          <a:xfrm>
            <a:off x="6553200" y="6245225"/>
            <a:ext cx="2133600" cy="476250"/>
          </a:xfrm>
          <a:ln/>
        </p:spPr>
        <p:txBody>
          <a:bodyPr/>
          <a:lstStyle>
            <a:lvl1pPr>
              <a:defRPr/>
            </a:lvl1pPr>
          </a:lstStyle>
          <a:p>
            <a:pPr>
              <a:defRPr/>
            </a:pPr>
            <a:fld id="{3227066C-25CD-4A3B-B69F-B91E783C25B3}" type="slidenum">
              <a:rPr lang="en-US"/>
              <a:pPr>
                <a:defRPr/>
              </a:pPr>
              <a:t>72</a:t>
            </a:fld>
            <a:endParaRPr lang="en-US"/>
          </a:p>
        </p:txBody>
      </p:sp>
      <p:pic>
        <p:nvPicPr>
          <p:cNvPr id="7" name="Picture 6" descr="085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2600" y="3755008"/>
            <a:ext cx="5195318" cy="2528317"/>
          </a:xfrm>
          <a:prstGeom prst="rect">
            <a:avLst/>
          </a:prstGeom>
        </p:spPr>
      </p:pic>
    </p:spTree>
    <p:extLst>
      <p:ext uri="{BB962C8B-B14F-4D97-AF65-F5344CB8AC3E}">
        <p14:creationId xmlns:p14="http://schemas.microsoft.com/office/powerpoint/2010/main" val="181876303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cs-CZ" b="0" i="0" u="none" strike="noStrike" baseline="0">
                <a:solidFill>
                  <a:srgbClr val="BA141A"/>
                </a:solidFill>
                <a:latin typeface="Segoe"/>
                <a:ea typeface="ＭＳ ゴシック"/>
              </a:rPr>
              <a:t>Step by Step: Arrange and Anchor Controls within a Layout</a:t>
            </a:r>
          </a:p>
        </p:txBody>
      </p:sp>
      <p:sp>
        <p:nvSpPr>
          <p:cNvPr id="3" name="Text Placeholder 2"/>
          <p:cNvSpPr>
            <a:spLocks noGrp="1"/>
          </p:cNvSpPr>
          <p:nvPr>
            <p:ph type="body" idx="1"/>
          </p:nvPr>
        </p:nvSpPr>
        <p:spPr/>
        <p:txBody>
          <a:bodyPr/>
          <a:lstStyle/>
          <a:p>
            <a:pPr lvl="1" rtl="0">
              <a:buFont typeface="+mj-lt"/>
              <a:buAutoNum type="arabicPeriod" startAt="9"/>
            </a:pPr>
            <a:r>
              <a:rPr lang="cs-CZ" b="0" i="0" u="none" strike="noStrike" baseline="0">
                <a:solidFill>
                  <a:srgbClr val="000000"/>
                </a:solidFill>
                <a:latin typeface="Segoe"/>
                <a:ea typeface="ＭＳ ゴシック"/>
              </a:rPr>
              <a:t>Click the </a:t>
            </a:r>
            <a:r>
              <a:rPr lang="cs-CZ" b="1" i="0" u="none" strike="noStrike" baseline="0">
                <a:solidFill>
                  <a:srgbClr val="000000"/>
                </a:solidFill>
                <a:latin typeface="Segoe"/>
                <a:ea typeface="ＭＳ ゴシック"/>
              </a:rPr>
              <a:t>In Stock </a:t>
            </a:r>
            <a:r>
              <a:rPr lang="cs-CZ" b="0" i="0" u="none" strike="noStrike" baseline="0">
                <a:solidFill>
                  <a:srgbClr val="000000"/>
                </a:solidFill>
                <a:latin typeface="Segoe"/>
                <a:ea typeface="ＭＳ ゴシック"/>
              </a:rPr>
              <a:t>field control to select it. On the ARRANGE tab, in the Rows &amp; Columns group, click the </a:t>
            </a:r>
            <a:r>
              <a:rPr lang="cs-CZ" b="1" i="0" u="none" strike="noStrike" baseline="0">
                <a:solidFill>
                  <a:srgbClr val="000000"/>
                </a:solidFill>
                <a:latin typeface="Segoe"/>
                <a:ea typeface="ＭＳ ゴシック"/>
              </a:rPr>
              <a:t>Insert Below </a:t>
            </a:r>
            <a:r>
              <a:rPr lang="cs-CZ" b="0" i="0" u="none" strike="noStrike" baseline="0">
                <a:solidFill>
                  <a:srgbClr val="000000"/>
                </a:solidFill>
                <a:latin typeface="Segoe"/>
                <a:ea typeface="ＭＳ ゴシック"/>
              </a:rPr>
              <a:t>button twice. Two empty cells are added under the In Stock control. The In Stock field control should still be selected.</a:t>
            </a:r>
          </a:p>
          <a:p>
            <a:pPr lvl="1" rtl="0">
              <a:buAutoNum type="arabicPeriod" startAt="9"/>
            </a:pPr>
            <a:r>
              <a:rPr lang="cs-CZ" b="0" i="0" u="none" strike="noStrike" baseline="0">
                <a:solidFill>
                  <a:srgbClr val="000000"/>
                </a:solidFill>
                <a:latin typeface="Segoe"/>
                <a:ea typeface="ＭＳ ゴシック"/>
              </a:rPr>
              <a:t>On the ARRANGE tab in the Rows &amp; Columns group, click the </a:t>
            </a:r>
            <a:r>
              <a:rPr lang="cs-CZ" b="1" i="0" u="none" strike="noStrike" baseline="0">
                <a:solidFill>
                  <a:srgbClr val="000000"/>
                </a:solidFill>
                <a:latin typeface="Segoe"/>
                <a:ea typeface="ＭＳ ゴシック"/>
              </a:rPr>
              <a:t>Select Row </a:t>
            </a:r>
            <a:r>
              <a:rPr lang="cs-CZ" b="0" i="0" u="none" strike="noStrike" baseline="0">
                <a:solidFill>
                  <a:srgbClr val="000000"/>
                </a:solidFill>
                <a:latin typeface="Segoe"/>
                <a:ea typeface="ＭＳ ゴシック"/>
              </a:rPr>
              <a:t>button. Both the In Stock label and field control should be selected as well as an empty column created when we dragged the In Production field control to the right of the ID field control.</a:t>
            </a:r>
            <a:endParaRPr lang="cs-CZ" b="0" i="0" u="none" strike="noStrike" baseline="0">
              <a:solidFill>
                <a:srgbClr val="000000"/>
              </a:solidFill>
              <a:latin typeface="Univers-Light"/>
              <a:ea typeface="Univers-Light"/>
            </a:endParaRPr>
          </a:p>
        </p:txBody>
      </p:sp>
      <p:sp>
        <p:nvSpPr>
          <p:cNvPr id="4" name="Rectangle 4"/>
          <p:cNvSpPr>
            <a:spLocks noGrp="1" noChangeArrowheads="1"/>
          </p:cNvSpPr>
          <p:nvPr>
            <p:ph type="dt" sz="half" idx="10"/>
          </p:nvPr>
        </p:nvSpPr>
        <p:spPr>
          <a:xfrm>
            <a:off x="457200" y="6245225"/>
            <a:ext cx="2133600" cy="476250"/>
          </a:xfrm>
          <a:ln/>
        </p:spPr>
        <p:txBody>
          <a:bodyPr/>
          <a:lstStyle>
            <a:lvl1pPr>
              <a:defRPr/>
            </a:lvl1pPr>
          </a:lstStyle>
          <a:p>
            <a:pPr>
              <a:defRPr/>
            </a:pPr>
            <a:r>
              <a:rPr lang="en-US"/>
              <a:t>© 2014, John Wiley &amp; Sons, Inc.</a:t>
            </a:r>
          </a:p>
        </p:txBody>
      </p:sp>
      <p:sp>
        <p:nvSpPr>
          <p:cNvPr id="5" name="Rectangle 5"/>
          <p:cNvSpPr>
            <a:spLocks noGrp="1" noChangeArrowheads="1"/>
          </p:cNvSpPr>
          <p:nvPr>
            <p:ph type="ftr" sz="quarter" idx="11"/>
          </p:nvPr>
        </p:nvSpPr>
        <p:spPr>
          <a:xfrm>
            <a:off x="2629403" y="6245225"/>
            <a:ext cx="3885191" cy="476250"/>
          </a:xfrm>
          <a:ln/>
        </p:spPr>
        <p:txBody>
          <a:bodyPr/>
          <a:lstStyle>
            <a:lvl1pPr>
              <a:defRPr/>
            </a:lvl1pPr>
          </a:lstStyle>
          <a:p>
            <a:pPr>
              <a:defRPr/>
            </a:pPr>
            <a:r>
              <a:rPr lang="en-US"/>
              <a:t>Microsoft Official Academic Course, Microsoft Access 2013</a:t>
            </a:r>
            <a:endParaRPr lang="en-US" dirty="0"/>
          </a:p>
        </p:txBody>
      </p:sp>
      <p:sp>
        <p:nvSpPr>
          <p:cNvPr id="6" name="Rectangle 6"/>
          <p:cNvSpPr>
            <a:spLocks noGrp="1" noChangeArrowheads="1"/>
          </p:cNvSpPr>
          <p:nvPr>
            <p:ph type="sldNum" sz="quarter" idx="12"/>
          </p:nvPr>
        </p:nvSpPr>
        <p:spPr>
          <a:xfrm>
            <a:off x="6553200" y="6245225"/>
            <a:ext cx="2133600" cy="476250"/>
          </a:xfrm>
          <a:ln/>
        </p:spPr>
        <p:txBody>
          <a:bodyPr/>
          <a:lstStyle>
            <a:lvl1pPr>
              <a:defRPr/>
            </a:lvl1pPr>
          </a:lstStyle>
          <a:p>
            <a:pPr>
              <a:defRPr/>
            </a:pPr>
            <a:fld id="{3227066C-25CD-4A3B-B69F-B91E783C25B3}" type="slidenum">
              <a:rPr lang="en-US"/>
              <a:pPr>
                <a:defRPr/>
              </a:pPr>
              <a:t>73</a:t>
            </a:fld>
            <a:endParaRPr lang="en-US"/>
          </a:p>
        </p:txBody>
      </p:sp>
    </p:spTree>
    <p:extLst>
      <p:ext uri="{BB962C8B-B14F-4D97-AF65-F5344CB8AC3E}">
        <p14:creationId xmlns:p14="http://schemas.microsoft.com/office/powerpoint/2010/main" val="315027742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cs-CZ" b="0" i="0" u="none" strike="noStrike" baseline="0">
                <a:solidFill>
                  <a:srgbClr val="BA141A"/>
                </a:solidFill>
                <a:latin typeface="Segoe"/>
                <a:ea typeface="ＭＳ ゴシック"/>
              </a:rPr>
              <a:t>Step by Step: Arrange and Anchor Controls within a Layout</a:t>
            </a:r>
          </a:p>
        </p:txBody>
      </p:sp>
      <p:sp>
        <p:nvSpPr>
          <p:cNvPr id="3" name="Text Placeholder 2"/>
          <p:cNvSpPr>
            <a:spLocks noGrp="1"/>
          </p:cNvSpPr>
          <p:nvPr>
            <p:ph type="body" idx="1"/>
          </p:nvPr>
        </p:nvSpPr>
        <p:spPr/>
        <p:txBody>
          <a:bodyPr/>
          <a:lstStyle/>
          <a:p>
            <a:pPr lvl="1" rtl="0">
              <a:buFont typeface="+mj-lt"/>
              <a:buAutoNum type="arabicPeriod" startAt="11"/>
            </a:pPr>
            <a:r>
              <a:rPr lang="cs-CZ" b="0" i="0" u="none" strike="noStrike" baseline="0">
                <a:solidFill>
                  <a:srgbClr val="000000"/>
                </a:solidFill>
                <a:latin typeface="Segoe"/>
                <a:ea typeface="ＭＳ ゴシック"/>
              </a:rPr>
              <a:t>On the ARRANGE tab, in the Move group, click </a:t>
            </a:r>
            <a:r>
              <a:rPr lang="cs-CZ" b="1" i="0" u="none" strike="noStrike" baseline="0">
                <a:solidFill>
                  <a:srgbClr val="000000"/>
                </a:solidFill>
                <a:latin typeface="Segoe"/>
                <a:ea typeface="ＭＳ ゴシック"/>
              </a:rPr>
              <a:t>Move Down </a:t>
            </a:r>
            <a:r>
              <a:rPr lang="cs-CZ" b="0" i="0" u="none" strike="noStrike" baseline="0">
                <a:solidFill>
                  <a:srgbClr val="000000"/>
                </a:solidFill>
                <a:latin typeface="Segoe"/>
                <a:ea typeface="ＭＳ ゴシック"/>
              </a:rPr>
              <a:t>twice to move the In Stock control to the last cell row at the bottom of the layout, as shown below.</a:t>
            </a:r>
          </a:p>
        </p:txBody>
      </p:sp>
      <p:sp>
        <p:nvSpPr>
          <p:cNvPr id="4" name="Rectangle 4"/>
          <p:cNvSpPr>
            <a:spLocks noGrp="1" noChangeArrowheads="1"/>
          </p:cNvSpPr>
          <p:nvPr>
            <p:ph type="dt" sz="half" idx="10"/>
          </p:nvPr>
        </p:nvSpPr>
        <p:spPr>
          <a:xfrm>
            <a:off x="457200" y="6245225"/>
            <a:ext cx="2133600" cy="476250"/>
          </a:xfrm>
          <a:ln/>
        </p:spPr>
        <p:txBody>
          <a:bodyPr/>
          <a:lstStyle>
            <a:lvl1pPr>
              <a:defRPr/>
            </a:lvl1pPr>
          </a:lstStyle>
          <a:p>
            <a:pPr>
              <a:defRPr/>
            </a:pPr>
            <a:r>
              <a:rPr lang="en-US"/>
              <a:t>© 2014, John Wiley &amp; Sons, Inc.</a:t>
            </a:r>
          </a:p>
        </p:txBody>
      </p:sp>
      <p:sp>
        <p:nvSpPr>
          <p:cNvPr id="5" name="Rectangle 5"/>
          <p:cNvSpPr>
            <a:spLocks noGrp="1" noChangeArrowheads="1"/>
          </p:cNvSpPr>
          <p:nvPr>
            <p:ph type="ftr" sz="quarter" idx="11"/>
          </p:nvPr>
        </p:nvSpPr>
        <p:spPr>
          <a:xfrm>
            <a:off x="2629403" y="6245225"/>
            <a:ext cx="3885191" cy="476250"/>
          </a:xfrm>
          <a:ln/>
        </p:spPr>
        <p:txBody>
          <a:bodyPr/>
          <a:lstStyle>
            <a:lvl1pPr>
              <a:defRPr/>
            </a:lvl1pPr>
          </a:lstStyle>
          <a:p>
            <a:pPr>
              <a:defRPr/>
            </a:pPr>
            <a:r>
              <a:rPr lang="en-US"/>
              <a:t>Microsoft Official Academic Course, Microsoft Access 2013</a:t>
            </a:r>
            <a:endParaRPr lang="en-US" dirty="0"/>
          </a:p>
        </p:txBody>
      </p:sp>
      <p:sp>
        <p:nvSpPr>
          <p:cNvPr id="6" name="Rectangle 6"/>
          <p:cNvSpPr>
            <a:spLocks noGrp="1" noChangeArrowheads="1"/>
          </p:cNvSpPr>
          <p:nvPr>
            <p:ph type="sldNum" sz="quarter" idx="12"/>
          </p:nvPr>
        </p:nvSpPr>
        <p:spPr>
          <a:xfrm>
            <a:off x="6553200" y="6245225"/>
            <a:ext cx="2133600" cy="476250"/>
          </a:xfrm>
          <a:ln/>
        </p:spPr>
        <p:txBody>
          <a:bodyPr/>
          <a:lstStyle>
            <a:lvl1pPr>
              <a:defRPr/>
            </a:lvl1pPr>
          </a:lstStyle>
          <a:p>
            <a:pPr>
              <a:defRPr/>
            </a:pPr>
            <a:fld id="{3227066C-25CD-4A3B-B69F-B91E783C25B3}" type="slidenum">
              <a:rPr lang="en-US"/>
              <a:pPr>
                <a:defRPr/>
              </a:pPr>
              <a:t>74</a:t>
            </a:fld>
            <a:endParaRPr lang="en-US"/>
          </a:p>
        </p:txBody>
      </p:sp>
      <p:pic>
        <p:nvPicPr>
          <p:cNvPr id="7" name="Picture 6" descr="085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76400" y="2667000"/>
            <a:ext cx="6468533" cy="3568618"/>
          </a:xfrm>
          <a:prstGeom prst="rect">
            <a:avLst/>
          </a:prstGeom>
        </p:spPr>
      </p:pic>
    </p:spTree>
    <p:extLst>
      <p:ext uri="{BB962C8B-B14F-4D97-AF65-F5344CB8AC3E}">
        <p14:creationId xmlns:p14="http://schemas.microsoft.com/office/powerpoint/2010/main" val="331892407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cs-CZ" b="0" i="0" u="none" strike="noStrike" baseline="0">
                <a:solidFill>
                  <a:srgbClr val="BA141A"/>
                </a:solidFill>
                <a:latin typeface="Segoe"/>
                <a:ea typeface="ＭＳ ゴシック"/>
              </a:rPr>
              <a:t>Step by Step: Arrange and Anchor Controls within a Layout</a:t>
            </a:r>
          </a:p>
        </p:txBody>
      </p:sp>
      <p:sp>
        <p:nvSpPr>
          <p:cNvPr id="3" name="Text Placeholder 2"/>
          <p:cNvSpPr>
            <a:spLocks noGrp="1"/>
          </p:cNvSpPr>
          <p:nvPr>
            <p:ph type="body" idx="1"/>
          </p:nvPr>
        </p:nvSpPr>
        <p:spPr/>
        <p:txBody>
          <a:bodyPr/>
          <a:lstStyle/>
          <a:p>
            <a:pPr lvl="1" rtl="0">
              <a:buFont typeface="+mj-lt"/>
              <a:buAutoNum type="arabicPeriod" startAt="12"/>
            </a:pPr>
            <a:r>
              <a:rPr lang="cs-CZ" b="0" i="0" u="none" strike="noStrike" baseline="0">
                <a:solidFill>
                  <a:srgbClr val="000000"/>
                </a:solidFill>
                <a:latin typeface="Segoe"/>
                <a:ea typeface="ＭＳ ゴシック"/>
              </a:rPr>
              <a:t>Click the </a:t>
            </a:r>
            <a:r>
              <a:rPr lang="cs-CZ" b="1" i="0" u="none" strike="noStrike" baseline="0">
                <a:solidFill>
                  <a:srgbClr val="000000"/>
                </a:solidFill>
                <a:latin typeface="Segoe"/>
                <a:ea typeface="ＭＳ ゴシック"/>
              </a:rPr>
              <a:t>Description </a:t>
            </a:r>
            <a:r>
              <a:rPr lang="cs-CZ" b="0" i="0" u="none" strike="noStrike" baseline="0">
                <a:solidFill>
                  <a:srgbClr val="000000"/>
                </a:solidFill>
                <a:latin typeface="Segoe"/>
                <a:ea typeface="ＭＳ ゴシック"/>
              </a:rPr>
              <a:t>field control to select it. On the ARRANGE tab in the Position group, click the </a:t>
            </a:r>
            <a:r>
              <a:rPr lang="cs-CZ" b="1" i="0" u="none" strike="noStrike" baseline="0">
                <a:solidFill>
                  <a:srgbClr val="000000"/>
                </a:solidFill>
                <a:latin typeface="Segoe"/>
                <a:ea typeface="ＭＳ ゴシック"/>
              </a:rPr>
              <a:t>Anchoring </a:t>
            </a:r>
            <a:r>
              <a:rPr lang="cs-CZ" b="0" i="0" u="none" strike="noStrike" baseline="0">
                <a:solidFill>
                  <a:srgbClr val="000000"/>
                </a:solidFill>
                <a:latin typeface="Segoe"/>
                <a:ea typeface="ＭＳ ゴシック"/>
              </a:rPr>
              <a:t>button. The Anchoring menu appears. Click the </a:t>
            </a:r>
            <a:r>
              <a:rPr lang="cs-CZ" b="1" i="0" u="none" strike="noStrike" baseline="0">
                <a:solidFill>
                  <a:srgbClr val="000000"/>
                </a:solidFill>
                <a:latin typeface="Segoe"/>
                <a:ea typeface="ＭＳ ゴシック"/>
              </a:rPr>
              <a:t>Stretch Down and Across </a:t>
            </a:r>
            <a:r>
              <a:rPr lang="cs-CZ" b="0" i="0" u="none" strike="noStrike" baseline="0">
                <a:solidFill>
                  <a:srgbClr val="000000"/>
                </a:solidFill>
                <a:latin typeface="Segoe"/>
                <a:ea typeface="ＭＳ ゴシック"/>
              </a:rPr>
              <a:t>option, as shown below. The Description field control as well as all the others will now automatically resize to display all their contained text, if necessary, when the Access window is made larger.</a:t>
            </a:r>
            <a:endParaRPr lang="cs-CZ" b="0" i="0" u="none" strike="noStrike" baseline="0">
              <a:solidFill>
                <a:srgbClr val="000000"/>
              </a:solidFill>
              <a:latin typeface="Univers-Light"/>
              <a:ea typeface="Univers-Light"/>
            </a:endParaRPr>
          </a:p>
        </p:txBody>
      </p:sp>
      <p:sp>
        <p:nvSpPr>
          <p:cNvPr id="4" name="Rectangle 4"/>
          <p:cNvSpPr>
            <a:spLocks noGrp="1" noChangeArrowheads="1"/>
          </p:cNvSpPr>
          <p:nvPr>
            <p:ph type="dt" sz="half" idx="10"/>
          </p:nvPr>
        </p:nvSpPr>
        <p:spPr>
          <a:xfrm>
            <a:off x="457200" y="6245225"/>
            <a:ext cx="2133600" cy="476250"/>
          </a:xfrm>
          <a:ln/>
        </p:spPr>
        <p:txBody>
          <a:bodyPr/>
          <a:lstStyle>
            <a:lvl1pPr>
              <a:defRPr/>
            </a:lvl1pPr>
          </a:lstStyle>
          <a:p>
            <a:pPr>
              <a:defRPr/>
            </a:pPr>
            <a:r>
              <a:rPr lang="en-US"/>
              <a:t>© 2014, John Wiley &amp; Sons, Inc.</a:t>
            </a:r>
          </a:p>
        </p:txBody>
      </p:sp>
      <p:sp>
        <p:nvSpPr>
          <p:cNvPr id="5" name="Rectangle 5"/>
          <p:cNvSpPr>
            <a:spLocks noGrp="1" noChangeArrowheads="1"/>
          </p:cNvSpPr>
          <p:nvPr>
            <p:ph type="ftr" sz="quarter" idx="11"/>
          </p:nvPr>
        </p:nvSpPr>
        <p:spPr>
          <a:xfrm>
            <a:off x="2629403" y="6245225"/>
            <a:ext cx="3885191" cy="476250"/>
          </a:xfrm>
          <a:ln/>
        </p:spPr>
        <p:txBody>
          <a:bodyPr/>
          <a:lstStyle>
            <a:lvl1pPr>
              <a:defRPr/>
            </a:lvl1pPr>
          </a:lstStyle>
          <a:p>
            <a:pPr>
              <a:defRPr/>
            </a:pPr>
            <a:r>
              <a:rPr lang="en-US"/>
              <a:t>Microsoft Official Academic Course, Microsoft Access 2013</a:t>
            </a:r>
            <a:endParaRPr lang="en-US" dirty="0"/>
          </a:p>
        </p:txBody>
      </p:sp>
      <p:sp>
        <p:nvSpPr>
          <p:cNvPr id="6" name="Rectangle 6"/>
          <p:cNvSpPr>
            <a:spLocks noGrp="1" noChangeArrowheads="1"/>
          </p:cNvSpPr>
          <p:nvPr>
            <p:ph type="sldNum" sz="quarter" idx="12"/>
          </p:nvPr>
        </p:nvSpPr>
        <p:spPr>
          <a:xfrm>
            <a:off x="6553200" y="6245225"/>
            <a:ext cx="2133600" cy="476250"/>
          </a:xfrm>
          <a:ln/>
        </p:spPr>
        <p:txBody>
          <a:bodyPr/>
          <a:lstStyle>
            <a:lvl1pPr>
              <a:defRPr/>
            </a:lvl1pPr>
          </a:lstStyle>
          <a:p>
            <a:pPr>
              <a:defRPr/>
            </a:pPr>
            <a:fld id="{3227066C-25CD-4A3B-B69F-B91E783C25B3}" type="slidenum">
              <a:rPr lang="en-US"/>
              <a:pPr>
                <a:defRPr/>
              </a:pPr>
              <a:t>75</a:t>
            </a:fld>
            <a:endParaRPr lang="en-US"/>
          </a:p>
        </p:txBody>
      </p:sp>
      <p:pic>
        <p:nvPicPr>
          <p:cNvPr id="7" name="Picture 6" descr="085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 y="4419600"/>
            <a:ext cx="7078133" cy="1711516"/>
          </a:xfrm>
          <a:prstGeom prst="rect">
            <a:avLst/>
          </a:prstGeom>
        </p:spPr>
      </p:pic>
    </p:spTree>
    <p:extLst>
      <p:ext uri="{BB962C8B-B14F-4D97-AF65-F5344CB8AC3E}">
        <p14:creationId xmlns:p14="http://schemas.microsoft.com/office/powerpoint/2010/main" val="123756565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cs-CZ" b="0" i="0" u="none" strike="noStrike" baseline="0">
                <a:solidFill>
                  <a:srgbClr val="BA141A"/>
                </a:solidFill>
                <a:latin typeface="Segoe"/>
                <a:ea typeface="ＭＳ ゴシック"/>
              </a:rPr>
              <a:t>Step by Step: Arrange and Anchor Controls within a Layout</a:t>
            </a:r>
          </a:p>
        </p:txBody>
      </p:sp>
      <p:sp>
        <p:nvSpPr>
          <p:cNvPr id="3" name="Text Placeholder 2"/>
          <p:cNvSpPr>
            <a:spLocks noGrp="1"/>
          </p:cNvSpPr>
          <p:nvPr>
            <p:ph type="body" idx="1"/>
          </p:nvPr>
        </p:nvSpPr>
        <p:spPr/>
        <p:txBody>
          <a:bodyPr/>
          <a:lstStyle/>
          <a:p>
            <a:pPr lvl="1" rtl="0">
              <a:buFont typeface="+mj-lt"/>
              <a:buAutoNum type="arabicPeriod" startAt="13"/>
            </a:pPr>
            <a:r>
              <a:rPr lang="cs-CZ" b="0" i="0" u="none" strike="noStrike" baseline="0">
                <a:solidFill>
                  <a:srgbClr val="000000"/>
                </a:solidFill>
                <a:latin typeface="Segoe"/>
                <a:ea typeface="ＭＳ ゴシック"/>
              </a:rPr>
              <a:t>Click the </a:t>
            </a:r>
            <a:r>
              <a:rPr lang="cs-CZ" b="1" i="0" u="none" strike="noStrike" baseline="0">
                <a:solidFill>
                  <a:srgbClr val="000000"/>
                </a:solidFill>
                <a:latin typeface="Segoe"/>
                <a:ea typeface="ＭＳ ゴシック"/>
              </a:rPr>
              <a:t>In Stock </a:t>
            </a:r>
            <a:r>
              <a:rPr lang="cs-CZ" b="0" i="0" u="none" strike="noStrike" baseline="0">
                <a:solidFill>
                  <a:srgbClr val="000000"/>
                </a:solidFill>
                <a:latin typeface="Segoe"/>
                <a:ea typeface="ＭＳ ゴシック"/>
              </a:rPr>
              <a:t>field control and increase its height by positioning the pointer over the top-right corner of the control until a diagonal two-sided arrow appears and then clicking and dragging upward until the text is no longer obstructed.</a:t>
            </a:r>
          </a:p>
          <a:p>
            <a:pPr lvl="1" rtl="0">
              <a:buAutoNum type="arabicPeriod" startAt="13"/>
            </a:pPr>
            <a:r>
              <a:rPr lang="cs-CZ" b="0" i="0" u="none" strike="noStrike" baseline="0">
                <a:solidFill>
                  <a:srgbClr val="000000"/>
                </a:solidFill>
                <a:latin typeface="Segoe"/>
                <a:ea typeface="ＭＳ ゴシック"/>
              </a:rPr>
              <a:t>Switch to Form view to display the new arrangement of the controls and resize the Access application window (not the form window) to see the controls stretch and shrink in conjunction with the window size.</a:t>
            </a:r>
          </a:p>
          <a:p>
            <a:pPr lvl="1" rtl="0">
              <a:buAutoNum type="arabicPeriod" startAt="13"/>
            </a:pPr>
            <a:r>
              <a:rPr lang="cs-CZ" b="1" i="0" u="none" strike="noStrike" baseline="0">
                <a:solidFill>
                  <a:srgbClr val="000000"/>
                </a:solidFill>
                <a:latin typeface="Segoe"/>
                <a:ea typeface="ＭＳ ゴシック"/>
              </a:rPr>
              <a:t>SAVE</a:t>
            </a:r>
            <a:r>
              <a:rPr lang="cs-CZ" b="0" i="0" u="none" strike="noStrike" baseline="0">
                <a:solidFill>
                  <a:srgbClr val="000000"/>
                </a:solidFill>
                <a:latin typeface="Segoe"/>
                <a:ea typeface="ＭＳ ゴシック"/>
              </a:rPr>
              <a:t> the form as </a:t>
            </a:r>
            <a:r>
              <a:rPr lang="cs-CZ" b="1" i="1" u="none" strike="noStrike" baseline="0">
                <a:solidFill>
                  <a:srgbClr val="000000"/>
                </a:solidFill>
                <a:latin typeface="Segoe"/>
                <a:ea typeface="ＭＳ ゴシック"/>
              </a:rPr>
              <a:t>Modified Inventory Form</a:t>
            </a:r>
            <a:r>
              <a:rPr lang="cs-CZ" b="0" i="0" u="none" strike="noStrike" baseline="0">
                <a:solidFill>
                  <a:srgbClr val="000000"/>
                </a:solidFill>
                <a:latin typeface="Segoe"/>
                <a:ea typeface="ＭＳ ゴシック"/>
              </a:rPr>
              <a:t> and </a:t>
            </a:r>
            <a:r>
              <a:rPr lang="cs-CZ" b="1" i="0" u="none" strike="noStrike" baseline="0">
                <a:solidFill>
                  <a:srgbClr val="000000"/>
                </a:solidFill>
                <a:latin typeface="Segoe"/>
                <a:ea typeface="ＭＳ ゴシック"/>
              </a:rPr>
              <a:t>CLOSE</a:t>
            </a:r>
            <a:r>
              <a:rPr lang="cs-CZ" b="0" i="0" u="none" strike="noStrike" baseline="0">
                <a:solidFill>
                  <a:srgbClr val="000000"/>
                </a:solidFill>
                <a:latin typeface="Segoe"/>
                <a:ea typeface="ＭＳ ゴシック"/>
              </a:rPr>
              <a:t> it.</a:t>
            </a:r>
          </a:p>
          <a:p>
            <a:pPr lvl="0" rtl="0"/>
            <a:r>
              <a:rPr lang="cs-CZ" b="1" i="0" u="none" strike="noStrike" baseline="0">
                <a:solidFill>
                  <a:srgbClr val="000000"/>
                </a:solidFill>
                <a:latin typeface="Segoe"/>
                <a:ea typeface="ＭＳ ゴシック"/>
              </a:rPr>
              <a:t>PAUSE. LEAVE </a:t>
            </a:r>
            <a:r>
              <a:rPr lang="cs-CZ" b="0" i="0" u="none" strike="noStrike" baseline="0">
                <a:solidFill>
                  <a:srgbClr val="000000"/>
                </a:solidFill>
                <a:latin typeface="Segoe"/>
                <a:ea typeface="ＭＳ ゴシック"/>
              </a:rPr>
              <a:t>the database open to use in the next exercise.</a:t>
            </a:r>
            <a:endParaRPr lang="cs-CZ" b="0" i="0" u="none" strike="noStrike" baseline="0">
              <a:solidFill>
                <a:srgbClr val="000000"/>
              </a:solidFill>
              <a:latin typeface="Univers-Light"/>
              <a:ea typeface="Univers-Light"/>
            </a:endParaRPr>
          </a:p>
        </p:txBody>
      </p:sp>
      <p:sp>
        <p:nvSpPr>
          <p:cNvPr id="4" name="Rectangle 4"/>
          <p:cNvSpPr>
            <a:spLocks noGrp="1" noChangeArrowheads="1"/>
          </p:cNvSpPr>
          <p:nvPr>
            <p:ph type="dt" sz="half" idx="10"/>
          </p:nvPr>
        </p:nvSpPr>
        <p:spPr>
          <a:xfrm>
            <a:off x="457200" y="6245225"/>
            <a:ext cx="2133600" cy="476250"/>
          </a:xfrm>
          <a:ln/>
        </p:spPr>
        <p:txBody>
          <a:bodyPr/>
          <a:lstStyle>
            <a:lvl1pPr>
              <a:defRPr/>
            </a:lvl1pPr>
          </a:lstStyle>
          <a:p>
            <a:pPr>
              <a:defRPr/>
            </a:pPr>
            <a:r>
              <a:rPr lang="en-US"/>
              <a:t>© 2014, John Wiley &amp; Sons, Inc.</a:t>
            </a:r>
          </a:p>
        </p:txBody>
      </p:sp>
      <p:sp>
        <p:nvSpPr>
          <p:cNvPr id="5" name="Rectangle 5"/>
          <p:cNvSpPr>
            <a:spLocks noGrp="1" noChangeArrowheads="1"/>
          </p:cNvSpPr>
          <p:nvPr>
            <p:ph type="ftr" sz="quarter" idx="11"/>
          </p:nvPr>
        </p:nvSpPr>
        <p:spPr>
          <a:xfrm>
            <a:off x="2629403" y="6245225"/>
            <a:ext cx="3885191" cy="476250"/>
          </a:xfrm>
          <a:ln/>
        </p:spPr>
        <p:txBody>
          <a:bodyPr/>
          <a:lstStyle>
            <a:lvl1pPr>
              <a:defRPr/>
            </a:lvl1pPr>
          </a:lstStyle>
          <a:p>
            <a:pPr>
              <a:defRPr/>
            </a:pPr>
            <a:r>
              <a:rPr lang="en-US"/>
              <a:t>Microsoft Official Academic Course, Microsoft Access 2013</a:t>
            </a:r>
            <a:endParaRPr lang="en-US" dirty="0"/>
          </a:p>
        </p:txBody>
      </p:sp>
      <p:sp>
        <p:nvSpPr>
          <p:cNvPr id="6" name="Rectangle 6"/>
          <p:cNvSpPr>
            <a:spLocks noGrp="1" noChangeArrowheads="1"/>
          </p:cNvSpPr>
          <p:nvPr>
            <p:ph type="sldNum" sz="quarter" idx="12"/>
          </p:nvPr>
        </p:nvSpPr>
        <p:spPr>
          <a:xfrm>
            <a:off x="6553200" y="6245225"/>
            <a:ext cx="2133600" cy="476250"/>
          </a:xfrm>
          <a:ln/>
        </p:spPr>
        <p:txBody>
          <a:bodyPr/>
          <a:lstStyle>
            <a:lvl1pPr>
              <a:defRPr/>
            </a:lvl1pPr>
          </a:lstStyle>
          <a:p>
            <a:pPr>
              <a:defRPr/>
            </a:pPr>
            <a:fld id="{3227066C-25CD-4A3B-B69F-B91E783C25B3}" type="slidenum">
              <a:rPr lang="en-US"/>
              <a:pPr>
                <a:defRPr/>
              </a:pPr>
              <a:t>76</a:t>
            </a:fld>
            <a:endParaRPr lang="en-US"/>
          </a:p>
        </p:txBody>
      </p:sp>
    </p:spTree>
    <p:extLst>
      <p:ext uri="{BB962C8B-B14F-4D97-AF65-F5344CB8AC3E}">
        <p14:creationId xmlns:p14="http://schemas.microsoft.com/office/powerpoint/2010/main" val="84277945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cs-CZ" b="0" i="0" u="none" strike="noStrike" baseline="0">
                <a:solidFill>
                  <a:srgbClr val="BA141A"/>
                </a:solidFill>
                <a:latin typeface="Segoe"/>
                <a:ea typeface="ＭＳ ゴシック"/>
              </a:rPr>
              <a:t>Step by Step: Arrange Control Alignment, Size, and Position</a:t>
            </a:r>
          </a:p>
        </p:txBody>
      </p:sp>
      <p:sp>
        <p:nvSpPr>
          <p:cNvPr id="3" name="Text Placeholder 2"/>
          <p:cNvSpPr>
            <a:spLocks noGrp="1"/>
          </p:cNvSpPr>
          <p:nvPr>
            <p:ph type="body" idx="1"/>
          </p:nvPr>
        </p:nvSpPr>
        <p:spPr/>
        <p:txBody>
          <a:bodyPr/>
          <a:lstStyle/>
          <a:p>
            <a:pPr lvl="0" rtl="0"/>
            <a:r>
              <a:rPr lang="cs-CZ" b="1" i="0" u="none" strike="noStrike" baseline="0">
                <a:solidFill>
                  <a:srgbClr val="000000"/>
                </a:solidFill>
                <a:latin typeface="Segoe"/>
                <a:ea typeface="ＭＳ ゴシック"/>
              </a:rPr>
              <a:t>USE </a:t>
            </a:r>
            <a:r>
              <a:rPr lang="cs-CZ" b="0" i="0" u="none" strike="noStrike" baseline="0">
                <a:solidFill>
                  <a:srgbClr val="000000"/>
                </a:solidFill>
                <a:latin typeface="Segoe"/>
                <a:ea typeface="ＭＳ ゴシック"/>
              </a:rPr>
              <a:t>the database that is open from the previous exercise.</a:t>
            </a:r>
          </a:p>
          <a:p>
            <a:pPr lvl="1" rtl="0"/>
            <a:r>
              <a:rPr lang="cs-CZ" b="0" i="0" u="none" strike="noStrike" baseline="0">
                <a:solidFill>
                  <a:srgbClr val="000000"/>
                </a:solidFill>
                <a:latin typeface="Segoe"/>
                <a:ea typeface="ＭＳ ゴシック"/>
              </a:rPr>
              <a:t>On the CREATE tab, in the Forms group, click the </a:t>
            </a:r>
            <a:r>
              <a:rPr lang="cs-CZ" b="1" i="0" u="none" strike="noStrike" baseline="0">
                <a:solidFill>
                  <a:srgbClr val="000000"/>
                </a:solidFill>
                <a:latin typeface="Segoe"/>
                <a:ea typeface="ＭＳ ゴシック"/>
              </a:rPr>
              <a:t>Form Design</a:t>
            </a:r>
            <a:r>
              <a:rPr lang="cs-CZ" b="1" i="0" u="none" strike="noStrike" baseline="0">
                <a:solidFill>
                  <a:srgbClr val="000000"/>
                </a:solidFill>
                <a:latin typeface="Segoe"/>
                <a:ea typeface="Univers-BlackExt"/>
              </a:rPr>
              <a:t> </a:t>
            </a:r>
            <a:r>
              <a:rPr lang="cs-CZ" b="0" i="0" u="none" strike="noStrike" baseline="0">
                <a:solidFill>
                  <a:srgbClr val="000000"/>
                </a:solidFill>
                <a:latin typeface="Segoe"/>
                <a:ea typeface="ＭＳ ゴシック"/>
              </a:rPr>
              <a:t>button. A new, blank form is created, and the Field List pane is displayed. (If it isn’t displayed, click the </a:t>
            </a:r>
            <a:r>
              <a:rPr lang="cs-CZ" b="1" i="0" u="none" strike="noStrike" baseline="0">
                <a:solidFill>
                  <a:srgbClr val="000000"/>
                </a:solidFill>
                <a:latin typeface="Segoe"/>
                <a:ea typeface="ＭＳ ゴシック"/>
              </a:rPr>
              <a:t>Add Existing Fields </a:t>
            </a:r>
            <a:r>
              <a:rPr lang="cs-CZ" b="0" i="0" u="none" strike="noStrike" baseline="0">
                <a:solidFill>
                  <a:srgbClr val="000000"/>
                </a:solidFill>
                <a:latin typeface="Segoe"/>
                <a:ea typeface="ＭＳ ゴシック"/>
              </a:rPr>
              <a:t>button in the Tools group on the DESIGN tab.)</a:t>
            </a:r>
          </a:p>
          <a:p>
            <a:pPr lvl="1" rtl="0"/>
            <a:r>
              <a:rPr lang="cs-CZ" b="0" i="0" u="none" strike="noStrike" baseline="0">
                <a:solidFill>
                  <a:srgbClr val="000000"/>
                </a:solidFill>
                <a:latin typeface="Segoe"/>
                <a:ea typeface="ＭＳ ゴシック"/>
              </a:rPr>
              <a:t>Double-click the</a:t>
            </a:r>
            <a:r>
              <a:rPr lang="cs-CZ" b="1" i="0" u="none" strike="noStrike" baseline="0">
                <a:solidFill>
                  <a:srgbClr val="000000"/>
                </a:solidFill>
                <a:latin typeface="Segoe"/>
                <a:ea typeface="ＭＳ ゴシック"/>
              </a:rPr>
              <a:t> Description </a:t>
            </a:r>
            <a:r>
              <a:rPr lang="cs-CZ" b="0" i="0" u="none" strike="noStrike" baseline="0">
                <a:solidFill>
                  <a:srgbClr val="000000"/>
                </a:solidFill>
                <a:latin typeface="Segoe"/>
                <a:ea typeface="ＭＳ ゴシック"/>
              </a:rPr>
              <a:t>field to add it to the form.</a:t>
            </a:r>
          </a:p>
          <a:p>
            <a:pPr lvl="1" rtl="0"/>
            <a:r>
              <a:rPr lang="cs-CZ" b="0" i="0" u="none" strike="noStrike" baseline="0">
                <a:solidFill>
                  <a:srgbClr val="000000"/>
                </a:solidFill>
                <a:latin typeface="Segoe"/>
                <a:ea typeface="ＭＳ ゴシック"/>
              </a:rPr>
              <a:t>Double-click the </a:t>
            </a:r>
            <a:r>
              <a:rPr lang="cs-CZ" b="1" i="0" u="none" strike="noStrike" baseline="0">
                <a:solidFill>
                  <a:srgbClr val="000000"/>
                </a:solidFill>
                <a:latin typeface="Segoe"/>
                <a:ea typeface="ＭＳ ゴシック"/>
              </a:rPr>
              <a:t>In Stock </a:t>
            </a:r>
            <a:r>
              <a:rPr lang="cs-CZ" b="0" i="0" u="none" strike="noStrike" baseline="0">
                <a:solidFill>
                  <a:srgbClr val="000000"/>
                </a:solidFill>
                <a:latin typeface="Segoe"/>
                <a:ea typeface="ＭＳ ゴシック"/>
              </a:rPr>
              <a:t>field to add it to the form.</a:t>
            </a:r>
          </a:p>
          <a:p>
            <a:pPr lvl="1" rtl="0"/>
            <a:r>
              <a:rPr lang="cs-CZ" b="0" i="0" u="none" strike="noStrike" baseline="0">
                <a:solidFill>
                  <a:srgbClr val="000000"/>
                </a:solidFill>
                <a:latin typeface="Segoe"/>
                <a:ea typeface="ＭＳ ゴシック"/>
              </a:rPr>
              <a:t>Double-click the </a:t>
            </a:r>
            <a:r>
              <a:rPr lang="cs-CZ" b="1" i="0" u="none" strike="noStrike" baseline="0">
                <a:solidFill>
                  <a:srgbClr val="000000"/>
                </a:solidFill>
                <a:latin typeface="Segoe"/>
                <a:ea typeface="ＭＳ ゴシック"/>
              </a:rPr>
              <a:t>Price </a:t>
            </a:r>
            <a:r>
              <a:rPr lang="cs-CZ" b="0" i="0" u="none" strike="noStrike" baseline="0">
                <a:solidFill>
                  <a:srgbClr val="000000"/>
                </a:solidFill>
                <a:latin typeface="Segoe"/>
                <a:ea typeface="ＭＳ ゴシック"/>
              </a:rPr>
              <a:t>field to add it to the form.</a:t>
            </a:r>
          </a:p>
          <a:p>
            <a:pPr lvl="1" rtl="0"/>
            <a:r>
              <a:rPr lang="cs-CZ" b="0" i="0" u="none" strike="noStrike" baseline="0">
                <a:solidFill>
                  <a:srgbClr val="000000"/>
                </a:solidFill>
                <a:latin typeface="Segoe"/>
                <a:ea typeface="ＭＳ ゴシック"/>
              </a:rPr>
              <a:t>Double-click the </a:t>
            </a:r>
            <a:r>
              <a:rPr lang="cs-CZ" b="1" i="0" u="none" strike="noStrike" baseline="0">
                <a:solidFill>
                  <a:srgbClr val="000000"/>
                </a:solidFill>
                <a:latin typeface="Segoe"/>
                <a:ea typeface="ＭＳ ゴシック"/>
              </a:rPr>
              <a:t>In Production </a:t>
            </a:r>
            <a:r>
              <a:rPr lang="cs-CZ" b="0" i="0" u="none" strike="noStrike" baseline="0">
                <a:solidFill>
                  <a:srgbClr val="000000"/>
                </a:solidFill>
                <a:latin typeface="Segoe"/>
                <a:ea typeface="ＭＳ ゴシック"/>
              </a:rPr>
              <a:t>field to add it to the form.</a:t>
            </a:r>
            <a:endParaRPr lang="cs-CZ" b="0" i="0" u="none" strike="noStrike" baseline="0">
              <a:solidFill>
                <a:srgbClr val="000000"/>
              </a:solidFill>
              <a:latin typeface="Univers-Light"/>
              <a:ea typeface="Univers-Light"/>
            </a:endParaRPr>
          </a:p>
        </p:txBody>
      </p:sp>
      <p:sp>
        <p:nvSpPr>
          <p:cNvPr id="4" name="Rectangle 4"/>
          <p:cNvSpPr>
            <a:spLocks noGrp="1" noChangeArrowheads="1"/>
          </p:cNvSpPr>
          <p:nvPr>
            <p:ph type="dt" sz="half" idx="10"/>
          </p:nvPr>
        </p:nvSpPr>
        <p:spPr>
          <a:xfrm>
            <a:off x="457200" y="6245225"/>
            <a:ext cx="2133600" cy="476250"/>
          </a:xfrm>
          <a:ln/>
        </p:spPr>
        <p:txBody>
          <a:bodyPr/>
          <a:lstStyle>
            <a:lvl1pPr>
              <a:defRPr/>
            </a:lvl1pPr>
          </a:lstStyle>
          <a:p>
            <a:pPr>
              <a:defRPr/>
            </a:pPr>
            <a:r>
              <a:rPr lang="en-US"/>
              <a:t>© 2014, John Wiley &amp; Sons, Inc.</a:t>
            </a:r>
          </a:p>
        </p:txBody>
      </p:sp>
      <p:sp>
        <p:nvSpPr>
          <p:cNvPr id="5" name="Rectangle 5"/>
          <p:cNvSpPr>
            <a:spLocks noGrp="1" noChangeArrowheads="1"/>
          </p:cNvSpPr>
          <p:nvPr>
            <p:ph type="ftr" sz="quarter" idx="11"/>
          </p:nvPr>
        </p:nvSpPr>
        <p:spPr>
          <a:xfrm>
            <a:off x="2629403" y="6245225"/>
            <a:ext cx="3885191" cy="476250"/>
          </a:xfrm>
          <a:ln/>
        </p:spPr>
        <p:txBody>
          <a:bodyPr/>
          <a:lstStyle>
            <a:lvl1pPr>
              <a:defRPr/>
            </a:lvl1pPr>
          </a:lstStyle>
          <a:p>
            <a:pPr>
              <a:defRPr/>
            </a:pPr>
            <a:r>
              <a:rPr lang="en-US"/>
              <a:t>Microsoft Official Academic Course, Microsoft Access 2013</a:t>
            </a:r>
            <a:endParaRPr lang="en-US" dirty="0"/>
          </a:p>
        </p:txBody>
      </p:sp>
      <p:sp>
        <p:nvSpPr>
          <p:cNvPr id="6" name="Rectangle 6"/>
          <p:cNvSpPr>
            <a:spLocks noGrp="1" noChangeArrowheads="1"/>
          </p:cNvSpPr>
          <p:nvPr>
            <p:ph type="sldNum" sz="quarter" idx="12"/>
          </p:nvPr>
        </p:nvSpPr>
        <p:spPr>
          <a:xfrm>
            <a:off x="6553200" y="6245225"/>
            <a:ext cx="2133600" cy="476250"/>
          </a:xfrm>
          <a:ln/>
        </p:spPr>
        <p:txBody>
          <a:bodyPr/>
          <a:lstStyle>
            <a:lvl1pPr>
              <a:defRPr/>
            </a:lvl1pPr>
          </a:lstStyle>
          <a:p>
            <a:pPr>
              <a:defRPr/>
            </a:pPr>
            <a:fld id="{3227066C-25CD-4A3B-B69F-B91E783C25B3}" type="slidenum">
              <a:rPr lang="en-US"/>
              <a:pPr>
                <a:defRPr/>
              </a:pPr>
              <a:t>77</a:t>
            </a:fld>
            <a:endParaRPr lang="en-US"/>
          </a:p>
        </p:txBody>
      </p:sp>
    </p:spTree>
    <p:extLst>
      <p:ext uri="{BB962C8B-B14F-4D97-AF65-F5344CB8AC3E}">
        <p14:creationId xmlns:p14="http://schemas.microsoft.com/office/powerpoint/2010/main" val="153409291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cs-CZ" b="0" i="0" u="none" strike="noStrike" baseline="0">
                <a:solidFill>
                  <a:srgbClr val="BA141A"/>
                </a:solidFill>
                <a:latin typeface="Segoe"/>
                <a:ea typeface="ＭＳ ゴシック"/>
              </a:rPr>
              <a:t>Step by Step: Arrange Control Alignment, Size, and Position</a:t>
            </a:r>
          </a:p>
        </p:txBody>
      </p:sp>
      <p:sp>
        <p:nvSpPr>
          <p:cNvPr id="3" name="Text Placeholder 2"/>
          <p:cNvSpPr>
            <a:spLocks noGrp="1"/>
          </p:cNvSpPr>
          <p:nvPr>
            <p:ph type="body" idx="1"/>
          </p:nvPr>
        </p:nvSpPr>
        <p:spPr/>
        <p:txBody>
          <a:bodyPr/>
          <a:lstStyle/>
          <a:p>
            <a:pPr lvl="1" rtl="0">
              <a:buFont typeface="+mj-lt"/>
              <a:buAutoNum type="arabicPeriod" startAt="6"/>
            </a:pPr>
            <a:r>
              <a:rPr lang="cs-CZ" b="0" i="0" u="none" strike="noStrike" baseline="0">
                <a:solidFill>
                  <a:srgbClr val="000000"/>
                </a:solidFill>
                <a:latin typeface="Segoe"/>
                <a:ea typeface="ＭＳ ゴシック"/>
              </a:rPr>
              <a:t>[Press and hold the </a:t>
            </a:r>
            <a:r>
              <a:rPr lang="cs-CZ" b="1" i="0" u="none" strike="noStrike" baseline="0">
                <a:solidFill>
                  <a:srgbClr val="000000"/>
                </a:solidFill>
                <a:latin typeface="Segoe"/>
                <a:ea typeface="ＭＳ ゴシック"/>
              </a:rPr>
              <a:t>Shift </a:t>
            </a:r>
            <a:r>
              <a:rPr lang="cs-CZ" b="0" i="0" u="none" strike="noStrike" baseline="0">
                <a:solidFill>
                  <a:srgbClr val="000000"/>
                </a:solidFill>
                <a:latin typeface="Segoe"/>
                <a:ea typeface="ＭＳ ゴシック"/>
              </a:rPr>
              <a:t>key] and click the </a:t>
            </a:r>
            <a:r>
              <a:rPr lang="cs-CZ" b="1" i="0" u="none" strike="noStrike" baseline="0">
                <a:solidFill>
                  <a:srgbClr val="000000"/>
                </a:solidFill>
                <a:latin typeface="Segoe"/>
                <a:ea typeface="ＭＳ ゴシック"/>
              </a:rPr>
              <a:t>Description</a:t>
            </a:r>
            <a:r>
              <a:rPr lang="cs-CZ" b="0" i="0" u="none" strike="noStrike" baseline="0">
                <a:solidFill>
                  <a:srgbClr val="000000"/>
                </a:solidFill>
                <a:latin typeface="Times New Roman"/>
                <a:ea typeface="ＭＳ ゴシック"/>
              </a:rPr>
              <a:t>,</a:t>
            </a:r>
            <a:r>
              <a:rPr lang="cs-CZ" b="1" i="0" u="none" strike="noStrike" baseline="0">
                <a:solidFill>
                  <a:srgbClr val="000000"/>
                </a:solidFill>
                <a:latin typeface="Segoe"/>
                <a:ea typeface="ＭＳ ゴシック"/>
              </a:rPr>
              <a:t> In Stock</a:t>
            </a:r>
            <a:r>
              <a:rPr lang="cs-CZ" b="0" i="0" u="none" strike="noStrike" baseline="0">
                <a:solidFill>
                  <a:srgbClr val="000000"/>
                </a:solidFill>
                <a:latin typeface="Times New Roman"/>
                <a:ea typeface="ＭＳ ゴシック"/>
              </a:rPr>
              <a:t>,</a:t>
            </a:r>
            <a:r>
              <a:rPr lang="cs-CZ" b="1" i="0" u="none" strike="noStrike" baseline="0">
                <a:solidFill>
                  <a:srgbClr val="000000"/>
                </a:solidFill>
                <a:latin typeface="Segoe"/>
                <a:ea typeface="ＭＳ ゴシック"/>
              </a:rPr>
              <a:t> </a:t>
            </a:r>
            <a:r>
              <a:rPr lang="cs-CZ" b="0" i="0" u="none" strike="noStrike" baseline="0">
                <a:solidFill>
                  <a:srgbClr val="000000"/>
                </a:solidFill>
                <a:latin typeface="Segoe"/>
                <a:ea typeface="ＭＳ ゴシック"/>
              </a:rPr>
              <a:t>and </a:t>
            </a:r>
            <a:r>
              <a:rPr lang="cs-CZ" b="1" i="0" u="none" strike="noStrike" baseline="0">
                <a:solidFill>
                  <a:srgbClr val="000000"/>
                </a:solidFill>
                <a:latin typeface="Segoe"/>
                <a:ea typeface="ＭＳ ゴシック"/>
              </a:rPr>
              <a:t>Price </a:t>
            </a:r>
            <a:r>
              <a:rPr lang="cs-CZ" b="0" i="0" u="none" strike="noStrike" baseline="0">
                <a:solidFill>
                  <a:srgbClr val="000000"/>
                </a:solidFill>
                <a:latin typeface="Segoe"/>
                <a:ea typeface="ＭＳ ゴシック"/>
              </a:rPr>
              <a:t>field controls to select them. The In Production field control should already be selected.</a:t>
            </a:r>
          </a:p>
          <a:p>
            <a:pPr lvl="1" rtl="0">
              <a:buAutoNum type="arabicPeriod" startAt="6"/>
            </a:pPr>
            <a:r>
              <a:rPr lang="cs-CZ" b="0" i="0" u="none" strike="noStrike" baseline="0">
                <a:solidFill>
                  <a:srgbClr val="000000"/>
                </a:solidFill>
                <a:latin typeface="Segoe"/>
                <a:ea typeface="ＭＳ ゴシック"/>
              </a:rPr>
              <a:t>On the ARRANGE tab, in the Table group, click the </a:t>
            </a:r>
            <a:r>
              <a:rPr lang="cs-CZ" b="1" i="0" u="none" strike="noStrike" baseline="0">
                <a:solidFill>
                  <a:srgbClr val="000000"/>
                </a:solidFill>
                <a:latin typeface="Segoe"/>
                <a:ea typeface="ＭＳ ゴシック"/>
              </a:rPr>
              <a:t>Stacked </a:t>
            </a:r>
            <a:r>
              <a:rPr lang="cs-CZ" b="0" i="0" u="none" strike="noStrike" baseline="0">
                <a:solidFill>
                  <a:srgbClr val="000000"/>
                </a:solidFill>
                <a:latin typeface="Segoe"/>
                <a:ea typeface="ＭＳ ゴシック"/>
              </a:rPr>
              <a:t>button. The controls and labels are arranged in a stacked layout.</a:t>
            </a:r>
          </a:p>
          <a:p>
            <a:pPr lvl="1" rtl="0">
              <a:buAutoNum type="arabicPeriod" startAt="6"/>
            </a:pPr>
            <a:r>
              <a:rPr lang="cs-CZ" b="0" i="0" u="none" strike="noStrike" baseline="0">
                <a:solidFill>
                  <a:srgbClr val="000000"/>
                </a:solidFill>
                <a:latin typeface="Segoe"/>
                <a:ea typeface="ＭＳ ゴシック"/>
              </a:rPr>
              <a:t>Click on a blank space on the design grid then select the </a:t>
            </a:r>
            <a:r>
              <a:rPr lang="cs-CZ" b="1" i="0" u="none" strike="noStrike" baseline="0">
                <a:solidFill>
                  <a:srgbClr val="000000"/>
                </a:solidFill>
                <a:latin typeface="Segoe"/>
                <a:ea typeface="ＭＳ ゴシック"/>
              </a:rPr>
              <a:t>In Production </a:t>
            </a:r>
            <a:r>
              <a:rPr lang="cs-CZ" b="0" i="0" u="none" strike="noStrike" baseline="0">
                <a:solidFill>
                  <a:srgbClr val="000000"/>
                </a:solidFill>
                <a:latin typeface="Segoe"/>
                <a:ea typeface="ＭＳ ゴシック"/>
              </a:rPr>
              <a:t>field control and label.</a:t>
            </a:r>
          </a:p>
        </p:txBody>
      </p:sp>
      <p:sp>
        <p:nvSpPr>
          <p:cNvPr id="4" name="Rectangle 4"/>
          <p:cNvSpPr>
            <a:spLocks noGrp="1" noChangeArrowheads="1"/>
          </p:cNvSpPr>
          <p:nvPr>
            <p:ph type="dt" sz="half" idx="10"/>
          </p:nvPr>
        </p:nvSpPr>
        <p:spPr>
          <a:xfrm>
            <a:off x="457200" y="6245225"/>
            <a:ext cx="2133600" cy="476250"/>
          </a:xfrm>
          <a:ln/>
        </p:spPr>
        <p:txBody>
          <a:bodyPr/>
          <a:lstStyle>
            <a:lvl1pPr>
              <a:defRPr/>
            </a:lvl1pPr>
          </a:lstStyle>
          <a:p>
            <a:pPr>
              <a:defRPr/>
            </a:pPr>
            <a:r>
              <a:rPr lang="en-US"/>
              <a:t>© 2014, John Wiley &amp; Sons, Inc.</a:t>
            </a:r>
          </a:p>
        </p:txBody>
      </p:sp>
      <p:sp>
        <p:nvSpPr>
          <p:cNvPr id="5" name="Rectangle 5"/>
          <p:cNvSpPr>
            <a:spLocks noGrp="1" noChangeArrowheads="1"/>
          </p:cNvSpPr>
          <p:nvPr>
            <p:ph type="ftr" sz="quarter" idx="11"/>
          </p:nvPr>
        </p:nvSpPr>
        <p:spPr>
          <a:xfrm>
            <a:off x="2629403" y="6245225"/>
            <a:ext cx="3885191" cy="476250"/>
          </a:xfrm>
          <a:ln/>
        </p:spPr>
        <p:txBody>
          <a:bodyPr/>
          <a:lstStyle>
            <a:lvl1pPr>
              <a:defRPr/>
            </a:lvl1pPr>
          </a:lstStyle>
          <a:p>
            <a:pPr>
              <a:defRPr/>
            </a:pPr>
            <a:r>
              <a:rPr lang="en-US"/>
              <a:t>Microsoft Official Academic Course, Microsoft Access 2013</a:t>
            </a:r>
            <a:endParaRPr lang="en-US" dirty="0"/>
          </a:p>
        </p:txBody>
      </p:sp>
      <p:sp>
        <p:nvSpPr>
          <p:cNvPr id="6" name="Rectangle 6"/>
          <p:cNvSpPr>
            <a:spLocks noGrp="1" noChangeArrowheads="1"/>
          </p:cNvSpPr>
          <p:nvPr>
            <p:ph type="sldNum" sz="quarter" idx="12"/>
          </p:nvPr>
        </p:nvSpPr>
        <p:spPr>
          <a:xfrm>
            <a:off x="6553200" y="6245225"/>
            <a:ext cx="2133600" cy="476250"/>
          </a:xfrm>
          <a:ln/>
        </p:spPr>
        <p:txBody>
          <a:bodyPr/>
          <a:lstStyle>
            <a:lvl1pPr>
              <a:defRPr/>
            </a:lvl1pPr>
          </a:lstStyle>
          <a:p>
            <a:pPr>
              <a:defRPr/>
            </a:pPr>
            <a:fld id="{3227066C-25CD-4A3B-B69F-B91E783C25B3}" type="slidenum">
              <a:rPr lang="en-US"/>
              <a:pPr>
                <a:defRPr/>
              </a:pPr>
              <a:t>78</a:t>
            </a:fld>
            <a:endParaRPr lang="en-US"/>
          </a:p>
        </p:txBody>
      </p:sp>
    </p:spTree>
    <p:extLst>
      <p:ext uri="{BB962C8B-B14F-4D97-AF65-F5344CB8AC3E}">
        <p14:creationId xmlns:p14="http://schemas.microsoft.com/office/powerpoint/2010/main" val="40763827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cs-CZ">
                <a:solidFill>
                  <a:srgbClr val="BA141A"/>
                </a:solidFill>
                <a:latin typeface="Segoe"/>
                <a:ea typeface="ＭＳ ゴシック"/>
              </a:rPr>
              <a:t>Step by Step: Arrange Control Alignment, Size, and Position</a:t>
            </a:r>
            <a:endParaRPr lang="en-US"/>
          </a:p>
        </p:txBody>
      </p:sp>
      <p:sp>
        <p:nvSpPr>
          <p:cNvPr id="3" name="Content Placeholder 2"/>
          <p:cNvSpPr>
            <a:spLocks noGrp="1"/>
          </p:cNvSpPr>
          <p:nvPr>
            <p:ph idx="1"/>
          </p:nvPr>
        </p:nvSpPr>
        <p:spPr/>
        <p:txBody>
          <a:bodyPr/>
          <a:lstStyle/>
          <a:p>
            <a:pPr lvl="1">
              <a:buFont typeface="+mj-lt"/>
              <a:buAutoNum type="arabicPeriod" startAt="9"/>
            </a:pPr>
            <a:r>
              <a:rPr lang="cs-CZ">
                <a:solidFill>
                  <a:srgbClr val="000000"/>
                </a:solidFill>
                <a:latin typeface="Segoe"/>
                <a:ea typeface="ＭＳ ゴシック"/>
              </a:rPr>
              <a:t>On the ARRANGE tab, in the Sizing &amp; Ordering group, click the </a:t>
            </a:r>
            <a:r>
              <a:rPr lang="cs-CZ" b="1">
                <a:solidFill>
                  <a:srgbClr val="000000"/>
                </a:solidFill>
                <a:latin typeface="Segoe"/>
                <a:ea typeface="ＭＳ ゴシック"/>
              </a:rPr>
              <a:t>Size/Space </a:t>
            </a:r>
            <a:r>
              <a:rPr lang="cs-CZ">
                <a:solidFill>
                  <a:srgbClr val="000000"/>
                </a:solidFill>
                <a:latin typeface="Segoe"/>
                <a:ea typeface="ＭＳ ゴシック"/>
              </a:rPr>
              <a:t>button. In the Size category on the menu that appears, click the </a:t>
            </a:r>
            <a:r>
              <a:rPr lang="cs-CZ" b="1">
                <a:solidFill>
                  <a:srgbClr val="000000"/>
                </a:solidFill>
                <a:latin typeface="Segoe"/>
                <a:ea typeface="ＭＳ ゴシック"/>
              </a:rPr>
              <a:t>To Fit </a:t>
            </a:r>
            <a:r>
              <a:rPr lang="cs-CZ">
                <a:solidFill>
                  <a:srgbClr val="000000"/>
                </a:solidFill>
                <a:latin typeface="Segoe"/>
                <a:ea typeface="ＭＳ ゴシック"/>
              </a:rPr>
              <a:t>button. Notice all the field controls and labels are slightly resized in the layout based on the best fit of the text within the In Production field control and label since the layout forces all fields to conform to this action.</a:t>
            </a:r>
          </a:p>
          <a:p>
            <a:pPr lvl="1">
              <a:buAutoNum type="arabicPeriod" startAt="9"/>
            </a:pPr>
            <a:r>
              <a:rPr lang="cs-CZ">
                <a:solidFill>
                  <a:srgbClr val="000000"/>
                </a:solidFill>
                <a:latin typeface="Segoe"/>
                <a:ea typeface="ＭＳ ゴシック"/>
              </a:rPr>
              <a:t>Select all the controls in the stacked layout (the labels and controls for the Description, In Stock, Price, and In Production controls).</a:t>
            </a:r>
          </a:p>
          <a:p>
            <a:pPr lvl="1">
              <a:buAutoNum type="arabicPeriod" startAt="9"/>
            </a:pPr>
            <a:r>
              <a:rPr lang="cs-CZ">
                <a:solidFill>
                  <a:srgbClr val="000000"/>
                </a:solidFill>
                <a:latin typeface="Segoe"/>
                <a:ea typeface="ＭＳ ゴシック"/>
              </a:rPr>
              <a:t>On the ARRANGE tab, in the Table group, click the </a:t>
            </a:r>
            <a:r>
              <a:rPr lang="cs-CZ" b="1">
                <a:solidFill>
                  <a:srgbClr val="000000"/>
                </a:solidFill>
                <a:latin typeface="Segoe"/>
                <a:ea typeface="ＭＳ ゴシック"/>
              </a:rPr>
              <a:t>Remove Layout </a:t>
            </a:r>
            <a:r>
              <a:rPr lang="cs-CZ">
                <a:solidFill>
                  <a:srgbClr val="000000"/>
                </a:solidFill>
                <a:latin typeface="Segoe"/>
                <a:ea typeface="ＭＳ ゴシック"/>
              </a:rPr>
              <a:t>button.</a:t>
            </a:r>
            <a:endParaRPr lang="cs-CZ">
              <a:solidFill>
                <a:srgbClr val="000000"/>
              </a:solidFill>
              <a:latin typeface="Univers-Light"/>
              <a:ea typeface="Univers-Light"/>
            </a:endParaRPr>
          </a:p>
        </p:txBody>
      </p:sp>
      <p:sp>
        <p:nvSpPr>
          <p:cNvPr id="4" name="Date Placeholder 3"/>
          <p:cNvSpPr>
            <a:spLocks noGrp="1"/>
          </p:cNvSpPr>
          <p:nvPr>
            <p:ph type="dt" sz="half" idx="10"/>
          </p:nvPr>
        </p:nvSpPr>
        <p:spPr/>
        <p:txBody>
          <a:bodyPr/>
          <a:lstStyle/>
          <a:p>
            <a:pPr>
              <a:defRPr/>
            </a:pPr>
            <a:r>
              <a:rPr lang="en-US"/>
              <a:t>© 2014, John Wiley &amp; Sons, Inc.</a:t>
            </a:r>
            <a:endParaRPr lang="en-US" dirty="0"/>
          </a:p>
        </p:txBody>
      </p:sp>
      <p:sp>
        <p:nvSpPr>
          <p:cNvPr id="5" name="Footer Placeholder 4"/>
          <p:cNvSpPr>
            <a:spLocks noGrp="1"/>
          </p:cNvSpPr>
          <p:nvPr>
            <p:ph type="ftr" sz="quarter" idx="11"/>
          </p:nvPr>
        </p:nvSpPr>
        <p:spPr/>
        <p:txBody>
          <a:bodyPr/>
          <a:lstStyle/>
          <a:p>
            <a:pPr>
              <a:defRPr/>
            </a:pPr>
            <a:r>
              <a:rPr lang="en-US" dirty="0"/>
              <a:t>Microsoft Official Academic Course, Microsoft Access 2013</a:t>
            </a:r>
          </a:p>
        </p:txBody>
      </p:sp>
      <p:sp>
        <p:nvSpPr>
          <p:cNvPr id="6" name="Slide Number Placeholder 5"/>
          <p:cNvSpPr>
            <a:spLocks noGrp="1"/>
          </p:cNvSpPr>
          <p:nvPr>
            <p:ph type="sldNum" sz="quarter" idx="12"/>
          </p:nvPr>
        </p:nvSpPr>
        <p:spPr/>
        <p:txBody>
          <a:bodyPr/>
          <a:lstStyle/>
          <a:p>
            <a:pPr>
              <a:defRPr/>
            </a:pPr>
            <a:fld id="{4453F413-A379-4AA4-A6AE-7C7FDF82C384}" type="slidenum">
              <a:rPr lang="en-US" smtClean="0"/>
              <a:pPr>
                <a:defRPr/>
              </a:pPr>
              <a:t>79</a:t>
            </a:fld>
            <a:endParaRPr lang="en-US" dirty="0"/>
          </a:p>
        </p:txBody>
      </p:sp>
    </p:spTree>
    <p:extLst>
      <p:ext uri="{BB962C8B-B14F-4D97-AF65-F5344CB8AC3E}">
        <p14:creationId xmlns:p14="http://schemas.microsoft.com/office/powerpoint/2010/main" val="4910265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a:solidFill>
                  <a:srgbClr val="BA141A"/>
                </a:solidFill>
                <a:latin typeface="Segoe"/>
                <a:ea typeface="ＭＳ ゴシック"/>
              </a:rPr>
              <a:t>Step by Step: Add Unbound Controls</a:t>
            </a:r>
          </a:p>
        </p:txBody>
      </p:sp>
      <p:sp>
        <p:nvSpPr>
          <p:cNvPr id="3" name="Text Placeholder 2"/>
          <p:cNvSpPr>
            <a:spLocks noGrp="1"/>
          </p:cNvSpPr>
          <p:nvPr>
            <p:ph type="body" idx="1"/>
          </p:nvPr>
        </p:nvSpPr>
        <p:spPr/>
        <p:txBody>
          <a:bodyPr/>
          <a:lstStyle/>
          <a:p>
            <a:pPr lvl="1" rtl="0">
              <a:spcBef>
                <a:spcPts val="300"/>
              </a:spcBef>
              <a:buFont typeface="+mj-lt"/>
              <a:buAutoNum type="arabicPeriod" startAt="12"/>
            </a:pPr>
            <a:r>
              <a:rPr lang="en-US" sz="2000" b="0" i="0" u="none" strike="noStrike" baseline="0">
                <a:solidFill>
                  <a:srgbClr val="000000"/>
                </a:solidFill>
                <a:latin typeface="Segoe"/>
                <a:ea typeface="ＭＳ ゴシック"/>
              </a:rPr>
              <a:t>In the Position section of the Page Numbers dialog box, select the </a:t>
            </a:r>
            <a:r>
              <a:rPr lang="en-US" sz="2000" b="1" i="0" u="none" strike="noStrike" baseline="0">
                <a:solidFill>
                  <a:srgbClr val="000000"/>
                </a:solidFill>
                <a:latin typeface="Segoe"/>
                <a:ea typeface="ＭＳ ゴシック"/>
              </a:rPr>
              <a:t>Bottom of Page</a:t>
            </a:r>
            <a:r>
              <a:rPr lang="en-US" sz="2000" b="0" i="0" u="none" strike="noStrike" baseline="0">
                <a:solidFill>
                  <a:srgbClr val="000000"/>
                </a:solidFill>
                <a:latin typeface="Segoe"/>
                <a:ea typeface="Univers-BlackExt"/>
              </a:rPr>
              <a:t> </a:t>
            </a:r>
            <a:r>
              <a:rPr lang="en-US" sz="2000" b="1" i="0" u="none" strike="noStrike" baseline="0">
                <a:solidFill>
                  <a:srgbClr val="000000"/>
                </a:solidFill>
                <a:latin typeface="Segoe"/>
                <a:ea typeface="ＭＳ ゴシック"/>
              </a:rPr>
              <a:t>[Footer] </a:t>
            </a:r>
            <a:r>
              <a:rPr lang="en-US" sz="2000" b="0" i="0" u="none" strike="noStrike" baseline="0">
                <a:solidFill>
                  <a:srgbClr val="000000"/>
                </a:solidFill>
                <a:latin typeface="Segoe"/>
                <a:ea typeface="ＭＳ ゴシック"/>
              </a:rPr>
              <a:t>option then click </a:t>
            </a:r>
            <a:r>
              <a:rPr lang="en-US" sz="2000" b="1" i="0" u="none" strike="noStrike" baseline="0">
                <a:solidFill>
                  <a:srgbClr val="000000"/>
                </a:solidFill>
                <a:latin typeface="Segoe"/>
                <a:ea typeface="ＭＳ ゴシック"/>
              </a:rPr>
              <a:t>OK</a:t>
            </a:r>
            <a:r>
              <a:rPr lang="en-US" sz="2000" b="0" i="0" u="none" strike="noStrike" baseline="0">
                <a:solidFill>
                  <a:srgbClr val="000000"/>
                </a:solidFill>
                <a:latin typeface="Segoe"/>
                <a:ea typeface="ＭＳ ゴシック"/>
              </a:rPr>
              <a:t>. If necessary, scroll to the bottom of the report window. The Page number control is inserted in the Page Footer section near the bottom of the report, as shown below.</a:t>
            </a:r>
          </a:p>
          <a:p>
            <a:pPr lvl="1" rtl="0">
              <a:spcBef>
                <a:spcPts val="300"/>
              </a:spcBef>
              <a:buAutoNum type="arabicPeriod" startAt="12"/>
            </a:pPr>
            <a:r>
              <a:rPr lang="en-US" sz="2000" b="0" i="0" u="none" strike="noStrike" baseline="0">
                <a:solidFill>
                  <a:srgbClr val="000000"/>
                </a:solidFill>
                <a:latin typeface="Segoe"/>
                <a:ea typeface="ＭＳ ゴシック"/>
              </a:rPr>
              <a:t>Click the </a:t>
            </a:r>
            <a:r>
              <a:rPr lang="en-US" sz="2000" b="1" i="0" u="none" strike="noStrike" baseline="0">
                <a:solidFill>
                  <a:srgbClr val="000000"/>
                </a:solidFill>
                <a:latin typeface="Segoe"/>
                <a:ea typeface="ＭＳ ゴシック"/>
              </a:rPr>
              <a:t>Save </a:t>
            </a:r>
            <a:r>
              <a:rPr lang="en-US" sz="2000" b="0" i="0" u="none" strike="noStrike" baseline="0">
                <a:solidFill>
                  <a:srgbClr val="000000"/>
                </a:solidFill>
                <a:latin typeface="Segoe"/>
                <a:ea typeface="ＭＳ ゴシック"/>
              </a:rPr>
              <a:t>button on the Quick Access Toolbar.</a:t>
            </a:r>
          </a:p>
          <a:p>
            <a:pPr lvl="0" rtl="0">
              <a:spcBef>
                <a:spcPts val="300"/>
              </a:spcBef>
            </a:pPr>
            <a:r>
              <a:rPr lang="en-US" sz="2000" b="1" i="0" u="none" strike="noStrike" baseline="0">
                <a:solidFill>
                  <a:srgbClr val="000000"/>
                </a:solidFill>
                <a:latin typeface="Segoe"/>
                <a:ea typeface="ＭＳ ゴシック"/>
              </a:rPr>
              <a:t>PAUSE. LEAVE </a:t>
            </a:r>
            <a:r>
              <a:rPr lang="en-US" sz="2000" b="0" i="0" u="none" strike="noStrike" baseline="0">
                <a:solidFill>
                  <a:srgbClr val="000000"/>
                </a:solidFill>
                <a:latin typeface="Segoe"/>
                <a:ea typeface="ＭＳ ゴシック"/>
              </a:rPr>
              <a:t>the report open to use in the next exercise.</a:t>
            </a:r>
            <a:endParaRPr lang="en-US" sz="2000" b="0" i="0" u="none" strike="noStrike" baseline="0">
              <a:solidFill>
                <a:srgbClr val="000000"/>
              </a:solidFill>
              <a:latin typeface="Univers-Light"/>
              <a:ea typeface="Univers-Light"/>
            </a:endParaRPr>
          </a:p>
        </p:txBody>
      </p:sp>
      <p:sp>
        <p:nvSpPr>
          <p:cNvPr id="4" name="Rectangle 4"/>
          <p:cNvSpPr>
            <a:spLocks noGrp="1" noChangeArrowheads="1"/>
          </p:cNvSpPr>
          <p:nvPr>
            <p:ph type="dt" sz="half" idx="10"/>
          </p:nvPr>
        </p:nvSpPr>
        <p:spPr>
          <a:xfrm>
            <a:off x="457200" y="6245225"/>
            <a:ext cx="2133600" cy="476250"/>
          </a:xfrm>
          <a:ln/>
        </p:spPr>
        <p:txBody>
          <a:bodyPr/>
          <a:lstStyle>
            <a:lvl1pPr>
              <a:defRPr/>
            </a:lvl1pPr>
          </a:lstStyle>
          <a:p>
            <a:pPr>
              <a:defRPr/>
            </a:pPr>
            <a:r>
              <a:rPr lang="en-US"/>
              <a:t>© 2014, John Wiley &amp; Sons, Inc.</a:t>
            </a:r>
          </a:p>
        </p:txBody>
      </p:sp>
      <p:sp>
        <p:nvSpPr>
          <p:cNvPr id="5" name="Rectangle 5"/>
          <p:cNvSpPr>
            <a:spLocks noGrp="1" noChangeArrowheads="1"/>
          </p:cNvSpPr>
          <p:nvPr>
            <p:ph type="ftr" sz="quarter" idx="11"/>
          </p:nvPr>
        </p:nvSpPr>
        <p:spPr>
          <a:xfrm>
            <a:off x="2629403" y="6245225"/>
            <a:ext cx="3885191" cy="476250"/>
          </a:xfrm>
          <a:ln/>
        </p:spPr>
        <p:txBody>
          <a:bodyPr/>
          <a:lstStyle>
            <a:lvl1pPr>
              <a:defRPr/>
            </a:lvl1pPr>
          </a:lstStyle>
          <a:p>
            <a:pPr>
              <a:defRPr/>
            </a:pPr>
            <a:r>
              <a:rPr lang="en-US"/>
              <a:t>Microsoft Official Academic Course, Microsoft Access 2013</a:t>
            </a:r>
            <a:endParaRPr lang="en-US" dirty="0"/>
          </a:p>
        </p:txBody>
      </p:sp>
      <p:sp>
        <p:nvSpPr>
          <p:cNvPr id="6" name="Rectangle 6"/>
          <p:cNvSpPr>
            <a:spLocks noGrp="1" noChangeArrowheads="1"/>
          </p:cNvSpPr>
          <p:nvPr>
            <p:ph type="sldNum" sz="quarter" idx="12"/>
          </p:nvPr>
        </p:nvSpPr>
        <p:spPr>
          <a:xfrm>
            <a:off x="6553200" y="6245225"/>
            <a:ext cx="2133600" cy="476250"/>
          </a:xfrm>
          <a:ln/>
        </p:spPr>
        <p:txBody>
          <a:bodyPr/>
          <a:lstStyle>
            <a:lvl1pPr>
              <a:defRPr/>
            </a:lvl1pPr>
          </a:lstStyle>
          <a:p>
            <a:pPr>
              <a:defRPr/>
            </a:pPr>
            <a:fld id="{3227066C-25CD-4A3B-B69F-B91E783C25B3}" type="slidenum">
              <a:rPr lang="en-US"/>
              <a:pPr>
                <a:defRPr/>
              </a:pPr>
              <a:t>8</a:t>
            </a:fld>
            <a:endParaRPr lang="en-US"/>
          </a:p>
        </p:txBody>
      </p:sp>
      <p:pic>
        <p:nvPicPr>
          <p:cNvPr id="7" name="Picture 6" descr="0806.png"/>
          <p:cNvPicPr>
            <a:picLocks noChangeAspect="1"/>
          </p:cNvPicPr>
          <p:nvPr/>
        </p:nvPicPr>
        <p:blipFill rotWithShape="1">
          <a:blip r:embed="rId2">
            <a:extLst>
              <a:ext uri="{28A0092B-C50C-407E-A947-70E740481C1C}">
                <a14:useLocalDpi xmlns:a14="http://schemas.microsoft.com/office/drawing/2010/main" val="0"/>
              </a:ext>
            </a:extLst>
          </a:blip>
          <a:srcRect l="-152" t="51572" r="152" b="-6510"/>
          <a:stretch/>
        </p:blipFill>
        <p:spPr>
          <a:xfrm>
            <a:off x="1905000" y="3962400"/>
            <a:ext cx="5579533" cy="2572222"/>
          </a:xfrm>
          <a:prstGeom prst="rect">
            <a:avLst/>
          </a:prstGeom>
        </p:spPr>
      </p:pic>
    </p:spTree>
    <p:extLst>
      <p:ext uri="{BB962C8B-B14F-4D97-AF65-F5344CB8AC3E}">
        <p14:creationId xmlns:p14="http://schemas.microsoft.com/office/powerpoint/2010/main" val="209034406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cs-CZ" b="0" i="0" u="none" strike="noStrike" baseline="0">
                <a:solidFill>
                  <a:srgbClr val="BA141A"/>
                </a:solidFill>
                <a:latin typeface="Segoe"/>
                <a:ea typeface="ＭＳ ゴシック"/>
              </a:rPr>
              <a:t>Step by Step: Arrange Control Alignment, Size, and Position</a:t>
            </a:r>
          </a:p>
        </p:txBody>
      </p:sp>
      <p:sp>
        <p:nvSpPr>
          <p:cNvPr id="3" name="Text Placeholder 2"/>
          <p:cNvSpPr>
            <a:spLocks noGrp="1"/>
          </p:cNvSpPr>
          <p:nvPr>
            <p:ph type="body" idx="1"/>
          </p:nvPr>
        </p:nvSpPr>
        <p:spPr/>
        <p:txBody>
          <a:bodyPr/>
          <a:lstStyle/>
          <a:p>
            <a:pPr lvl="1" rtl="0">
              <a:lnSpc>
                <a:spcPct val="90000"/>
              </a:lnSpc>
              <a:buFont typeface="+mj-lt"/>
              <a:buAutoNum type="arabicPeriod" startAt="12"/>
            </a:pPr>
            <a:r>
              <a:rPr lang="cs-CZ" sz="2000" b="0" i="0" u="none" strike="noStrike" baseline="0">
                <a:latin typeface="Segoe"/>
                <a:ea typeface="ＭＳ ゴシック"/>
              </a:rPr>
              <a:t>All the controls and labels should still be selected. On the ARRANGE tab, in the Sizing &amp; Ordering group, click the </a:t>
            </a:r>
            <a:r>
              <a:rPr lang="cs-CZ" sz="2000" b="1" i="0" u="none" strike="noStrike" baseline="0">
                <a:latin typeface="Segoe"/>
                <a:ea typeface="ＭＳ ゴシック"/>
              </a:rPr>
              <a:t>Size/Space </a:t>
            </a:r>
            <a:r>
              <a:rPr lang="cs-CZ" sz="2000" b="0" i="0" u="none" strike="noStrike" baseline="0">
                <a:latin typeface="Segoe"/>
                <a:ea typeface="ＭＳ ゴシック"/>
              </a:rPr>
              <a:t>button. In the Size category on the menu that appears, click the </a:t>
            </a:r>
            <a:r>
              <a:rPr lang="cs-CZ" sz="2000" b="1" i="0" u="none" strike="noStrike" baseline="0">
                <a:latin typeface="Segoe"/>
                <a:ea typeface="ＭＳ ゴシック"/>
              </a:rPr>
              <a:t>To Fit </a:t>
            </a:r>
            <a:r>
              <a:rPr lang="cs-CZ" sz="2000" b="0" i="0" u="none" strike="noStrike" baseline="0">
                <a:latin typeface="Segoe"/>
                <a:ea typeface="ＭＳ ゴシック"/>
              </a:rPr>
              <a:t>button. Notice all the field controls independently change their width to best fit their text since they are no longer part of a layout. Your screen should look similar to the figure below.</a:t>
            </a:r>
            <a:endParaRPr lang="cs-CZ" sz="2000" b="0" i="0" u="none" strike="noStrike" baseline="0">
              <a:latin typeface="Univers-Light"/>
              <a:ea typeface="Univers-Light"/>
            </a:endParaRPr>
          </a:p>
        </p:txBody>
      </p:sp>
      <p:sp>
        <p:nvSpPr>
          <p:cNvPr id="4" name="Rectangle 4"/>
          <p:cNvSpPr>
            <a:spLocks noGrp="1" noChangeArrowheads="1"/>
          </p:cNvSpPr>
          <p:nvPr>
            <p:ph type="dt" sz="half" idx="10"/>
          </p:nvPr>
        </p:nvSpPr>
        <p:spPr>
          <a:xfrm>
            <a:off x="457200" y="6245225"/>
            <a:ext cx="2133600" cy="476250"/>
          </a:xfrm>
          <a:ln/>
        </p:spPr>
        <p:txBody>
          <a:bodyPr/>
          <a:lstStyle>
            <a:lvl1pPr>
              <a:defRPr/>
            </a:lvl1pPr>
          </a:lstStyle>
          <a:p>
            <a:pPr>
              <a:defRPr/>
            </a:pPr>
            <a:r>
              <a:rPr lang="en-US"/>
              <a:t>© 2014, John Wiley &amp; Sons, Inc.</a:t>
            </a:r>
          </a:p>
        </p:txBody>
      </p:sp>
      <p:sp>
        <p:nvSpPr>
          <p:cNvPr id="5" name="Rectangle 5"/>
          <p:cNvSpPr>
            <a:spLocks noGrp="1" noChangeArrowheads="1"/>
          </p:cNvSpPr>
          <p:nvPr>
            <p:ph type="ftr" sz="quarter" idx="11"/>
          </p:nvPr>
        </p:nvSpPr>
        <p:spPr>
          <a:xfrm>
            <a:off x="2629403" y="6245225"/>
            <a:ext cx="3885191" cy="476250"/>
          </a:xfrm>
          <a:ln/>
        </p:spPr>
        <p:txBody>
          <a:bodyPr/>
          <a:lstStyle>
            <a:lvl1pPr>
              <a:defRPr/>
            </a:lvl1pPr>
          </a:lstStyle>
          <a:p>
            <a:pPr>
              <a:defRPr/>
            </a:pPr>
            <a:r>
              <a:rPr lang="en-US"/>
              <a:t>Microsoft Official Academic Course, Microsoft Access 2013</a:t>
            </a:r>
            <a:endParaRPr lang="en-US" dirty="0"/>
          </a:p>
        </p:txBody>
      </p:sp>
      <p:sp>
        <p:nvSpPr>
          <p:cNvPr id="6" name="Rectangle 6"/>
          <p:cNvSpPr>
            <a:spLocks noGrp="1" noChangeArrowheads="1"/>
          </p:cNvSpPr>
          <p:nvPr>
            <p:ph type="sldNum" sz="quarter" idx="12"/>
          </p:nvPr>
        </p:nvSpPr>
        <p:spPr>
          <a:xfrm>
            <a:off x="6553200" y="6245225"/>
            <a:ext cx="2133600" cy="476250"/>
          </a:xfrm>
          <a:ln/>
        </p:spPr>
        <p:txBody>
          <a:bodyPr/>
          <a:lstStyle>
            <a:lvl1pPr>
              <a:defRPr/>
            </a:lvl1pPr>
          </a:lstStyle>
          <a:p>
            <a:pPr>
              <a:defRPr/>
            </a:pPr>
            <a:fld id="{3227066C-25CD-4A3B-B69F-B91E783C25B3}" type="slidenum">
              <a:rPr lang="en-US"/>
              <a:pPr>
                <a:defRPr/>
              </a:pPr>
              <a:t>80</a:t>
            </a:fld>
            <a:endParaRPr lang="en-US"/>
          </a:p>
        </p:txBody>
      </p:sp>
      <p:pic>
        <p:nvPicPr>
          <p:cNvPr id="7" name="Picture 6" descr="085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43200" y="3581400"/>
            <a:ext cx="4571204" cy="2607734"/>
          </a:xfrm>
          <a:prstGeom prst="rect">
            <a:avLst/>
          </a:prstGeom>
        </p:spPr>
      </p:pic>
    </p:spTree>
    <p:extLst>
      <p:ext uri="{BB962C8B-B14F-4D97-AF65-F5344CB8AC3E}">
        <p14:creationId xmlns:p14="http://schemas.microsoft.com/office/powerpoint/2010/main" val="111762082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cs-CZ" b="0" i="0" u="none" strike="noStrike" baseline="0">
                <a:solidFill>
                  <a:srgbClr val="BA141A"/>
                </a:solidFill>
                <a:latin typeface="Segoe"/>
                <a:ea typeface="ＭＳ ゴシック"/>
              </a:rPr>
              <a:t>Step by Step: Arrange Control Alignment, Size, and Position</a:t>
            </a:r>
          </a:p>
        </p:txBody>
      </p:sp>
      <p:sp>
        <p:nvSpPr>
          <p:cNvPr id="3" name="Text Placeholder 2"/>
          <p:cNvSpPr>
            <a:spLocks noGrp="1"/>
          </p:cNvSpPr>
          <p:nvPr>
            <p:ph type="body" idx="1"/>
          </p:nvPr>
        </p:nvSpPr>
        <p:spPr/>
        <p:txBody>
          <a:bodyPr/>
          <a:lstStyle/>
          <a:p>
            <a:pPr lvl="1" rtl="0">
              <a:buFont typeface="+mj-lt"/>
              <a:buAutoNum type="arabicPeriod" startAt="13"/>
            </a:pPr>
            <a:r>
              <a:rPr lang="cs-CZ" b="0" i="0" u="none" strike="noStrike" baseline="0">
                <a:solidFill>
                  <a:srgbClr val="000000"/>
                </a:solidFill>
                <a:latin typeface="Segoe"/>
                <a:ea typeface="ＭＳ ゴシック"/>
              </a:rPr>
              <a:t>With the controls and labels still selected, on the ARRANGE tab, in the Sizing &amp; Ordering group, click the </a:t>
            </a:r>
            <a:r>
              <a:rPr lang="cs-CZ" b="1" i="0" u="none" strike="noStrike" baseline="0">
                <a:solidFill>
                  <a:srgbClr val="000000"/>
                </a:solidFill>
                <a:latin typeface="Segoe"/>
                <a:ea typeface="ＭＳ ゴシック"/>
              </a:rPr>
              <a:t>Align </a:t>
            </a:r>
            <a:r>
              <a:rPr lang="cs-CZ" b="0" i="0" u="none" strike="noStrike" baseline="0">
                <a:solidFill>
                  <a:srgbClr val="000000"/>
                </a:solidFill>
                <a:latin typeface="Segoe"/>
                <a:ea typeface="ＭＳ ゴシック"/>
              </a:rPr>
              <a:t>button. In the menu that appears, click the </a:t>
            </a:r>
            <a:r>
              <a:rPr lang="cs-CZ" b="1" i="0" u="none" strike="noStrike" baseline="0">
                <a:solidFill>
                  <a:srgbClr val="000000"/>
                </a:solidFill>
                <a:latin typeface="Segoe"/>
                <a:ea typeface="ＭＳ ゴシック"/>
              </a:rPr>
              <a:t>Right </a:t>
            </a:r>
            <a:r>
              <a:rPr lang="cs-CZ" b="0" i="0" u="none" strike="noStrike" baseline="0">
                <a:solidFill>
                  <a:srgbClr val="000000"/>
                </a:solidFill>
                <a:latin typeface="Segoe"/>
                <a:ea typeface="ＭＳ ゴシック"/>
              </a:rPr>
              <a:t>button. The labels are right-aligned to the controls.</a:t>
            </a:r>
          </a:p>
          <a:p>
            <a:pPr lvl="1" rtl="0">
              <a:buAutoNum type="arabicPeriod" startAt="13"/>
            </a:pPr>
            <a:r>
              <a:rPr lang="cs-CZ" b="0" i="0" u="none" strike="noStrike" baseline="0">
                <a:solidFill>
                  <a:srgbClr val="000000"/>
                </a:solidFill>
                <a:latin typeface="Segoe"/>
                <a:ea typeface="ＭＳ ゴシック"/>
              </a:rPr>
              <a:t>Click and drag the</a:t>
            </a:r>
            <a:r>
              <a:rPr lang="cs-CZ" b="1" i="0" u="none" strike="noStrike" baseline="0">
                <a:solidFill>
                  <a:srgbClr val="000000"/>
                </a:solidFill>
                <a:latin typeface="Segoe"/>
                <a:ea typeface="ＭＳ ゴシック"/>
              </a:rPr>
              <a:t> ID </a:t>
            </a:r>
            <a:r>
              <a:rPr lang="cs-CZ" b="0" i="0" u="none" strike="noStrike" baseline="0">
                <a:solidFill>
                  <a:srgbClr val="000000"/>
                </a:solidFill>
                <a:latin typeface="Segoe"/>
                <a:ea typeface="ＭＳ ゴシック"/>
              </a:rPr>
              <a:t>field from the Field List pane to any blank spot on the design grid above the Description field.</a:t>
            </a:r>
          </a:p>
          <a:p>
            <a:pPr lvl="1" rtl="0">
              <a:buAutoNum type="arabicPeriod" startAt="13"/>
            </a:pPr>
            <a:r>
              <a:rPr lang="cs-CZ" b="0" i="0" u="none" strike="noStrike" baseline="0">
                <a:solidFill>
                  <a:srgbClr val="000000"/>
                </a:solidFill>
                <a:latin typeface="Segoe"/>
                <a:ea typeface="ＭＳ ゴシック"/>
              </a:rPr>
              <a:t>Select the </a:t>
            </a:r>
            <a:r>
              <a:rPr lang="cs-CZ" b="1" i="0" u="none" strike="noStrike" baseline="0">
                <a:solidFill>
                  <a:srgbClr val="000000"/>
                </a:solidFill>
                <a:latin typeface="Segoe"/>
                <a:ea typeface="ＭＳ ゴシック"/>
              </a:rPr>
              <a:t>ID </a:t>
            </a:r>
            <a:r>
              <a:rPr lang="cs-CZ" b="0" i="0" u="none" strike="noStrike" baseline="0">
                <a:solidFill>
                  <a:srgbClr val="000000"/>
                </a:solidFill>
                <a:latin typeface="Segoe"/>
                <a:ea typeface="ＭＳ ゴシック"/>
              </a:rPr>
              <a:t>label and control and in the Sizing &amp; Ordering group, click the </a:t>
            </a:r>
            <a:r>
              <a:rPr lang="cs-CZ" b="1" i="0" u="none" strike="noStrike" baseline="0">
                <a:solidFill>
                  <a:srgbClr val="000000"/>
                </a:solidFill>
                <a:latin typeface="Segoe"/>
                <a:ea typeface="ＭＳ ゴシック"/>
              </a:rPr>
              <a:t>Align</a:t>
            </a:r>
            <a:r>
              <a:rPr lang="cs-CZ" b="0" i="0" u="none" strike="noStrike" baseline="0">
                <a:solidFill>
                  <a:srgbClr val="000000"/>
                </a:solidFill>
                <a:latin typeface="Segoe"/>
                <a:ea typeface="Univers-BlackExt"/>
              </a:rPr>
              <a:t> </a:t>
            </a:r>
            <a:r>
              <a:rPr lang="cs-CZ" b="0" i="0" u="none" strike="noStrike" baseline="0">
                <a:solidFill>
                  <a:srgbClr val="000000"/>
                </a:solidFill>
                <a:latin typeface="Segoe"/>
                <a:ea typeface="ＭＳ ゴシック"/>
              </a:rPr>
              <a:t>button. In the menu that appears, click the </a:t>
            </a:r>
            <a:r>
              <a:rPr lang="cs-CZ" b="1" i="0" u="none" strike="noStrike" baseline="0">
                <a:solidFill>
                  <a:srgbClr val="000000"/>
                </a:solidFill>
                <a:latin typeface="Segoe"/>
                <a:ea typeface="ＭＳ ゴシック"/>
              </a:rPr>
              <a:t>Right </a:t>
            </a:r>
            <a:r>
              <a:rPr lang="cs-CZ" b="0" i="0" u="none" strike="noStrike" baseline="0">
                <a:solidFill>
                  <a:srgbClr val="000000"/>
                </a:solidFill>
                <a:latin typeface="Segoe"/>
                <a:ea typeface="ＭＳ ゴシック"/>
              </a:rPr>
              <a:t>button.</a:t>
            </a:r>
            <a:endParaRPr lang="cs-CZ" b="0" i="0" u="none" strike="noStrike" baseline="0">
              <a:solidFill>
                <a:srgbClr val="000000"/>
              </a:solidFill>
              <a:latin typeface="Univers-BlackExt"/>
              <a:ea typeface="Univers-BlackExt"/>
            </a:endParaRPr>
          </a:p>
        </p:txBody>
      </p:sp>
      <p:sp>
        <p:nvSpPr>
          <p:cNvPr id="4" name="Rectangle 4"/>
          <p:cNvSpPr>
            <a:spLocks noGrp="1" noChangeArrowheads="1"/>
          </p:cNvSpPr>
          <p:nvPr>
            <p:ph type="dt" sz="half" idx="10"/>
          </p:nvPr>
        </p:nvSpPr>
        <p:spPr>
          <a:xfrm>
            <a:off x="457200" y="6245225"/>
            <a:ext cx="2133600" cy="476250"/>
          </a:xfrm>
          <a:ln/>
        </p:spPr>
        <p:txBody>
          <a:bodyPr/>
          <a:lstStyle>
            <a:lvl1pPr>
              <a:defRPr/>
            </a:lvl1pPr>
          </a:lstStyle>
          <a:p>
            <a:pPr>
              <a:defRPr/>
            </a:pPr>
            <a:r>
              <a:rPr lang="en-US"/>
              <a:t>© 2014, John Wiley &amp; Sons, Inc.</a:t>
            </a:r>
          </a:p>
        </p:txBody>
      </p:sp>
      <p:sp>
        <p:nvSpPr>
          <p:cNvPr id="5" name="Rectangle 5"/>
          <p:cNvSpPr>
            <a:spLocks noGrp="1" noChangeArrowheads="1"/>
          </p:cNvSpPr>
          <p:nvPr>
            <p:ph type="ftr" sz="quarter" idx="11"/>
          </p:nvPr>
        </p:nvSpPr>
        <p:spPr>
          <a:xfrm>
            <a:off x="2629403" y="6245225"/>
            <a:ext cx="3885191" cy="476250"/>
          </a:xfrm>
          <a:ln/>
        </p:spPr>
        <p:txBody>
          <a:bodyPr/>
          <a:lstStyle>
            <a:lvl1pPr>
              <a:defRPr/>
            </a:lvl1pPr>
          </a:lstStyle>
          <a:p>
            <a:pPr>
              <a:defRPr/>
            </a:pPr>
            <a:r>
              <a:rPr lang="en-US"/>
              <a:t>Microsoft Official Academic Course, Microsoft Access 2013</a:t>
            </a:r>
            <a:endParaRPr lang="en-US" dirty="0"/>
          </a:p>
        </p:txBody>
      </p:sp>
      <p:sp>
        <p:nvSpPr>
          <p:cNvPr id="6" name="Rectangle 6"/>
          <p:cNvSpPr>
            <a:spLocks noGrp="1" noChangeArrowheads="1"/>
          </p:cNvSpPr>
          <p:nvPr>
            <p:ph type="sldNum" sz="quarter" idx="12"/>
          </p:nvPr>
        </p:nvSpPr>
        <p:spPr>
          <a:xfrm>
            <a:off x="6553200" y="6245225"/>
            <a:ext cx="2133600" cy="476250"/>
          </a:xfrm>
          <a:ln/>
        </p:spPr>
        <p:txBody>
          <a:bodyPr/>
          <a:lstStyle>
            <a:lvl1pPr>
              <a:defRPr/>
            </a:lvl1pPr>
          </a:lstStyle>
          <a:p>
            <a:pPr>
              <a:defRPr/>
            </a:pPr>
            <a:fld id="{3227066C-25CD-4A3B-B69F-B91E783C25B3}" type="slidenum">
              <a:rPr lang="en-US"/>
              <a:pPr>
                <a:defRPr/>
              </a:pPr>
              <a:t>81</a:t>
            </a:fld>
            <a:endParaRPr lang="en-US"/>
          </a:p>
        </p:txBody>
      </p:sp>
    </p:spTree>
    <p:extLst>
      <p:ext uri="{BB962C8B-B14F-4D97-AF65-F5344CB8AC3E}">
        <p14:creationId xmlns:p14="http://schemas.microsoft.com/office/powerpoint/2010/main" val="269726910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cs-CZ" b="0" i="0" u="none" strike="noStrike" baseline="0">
                <a:solidFill>
                  <a:srgbClr val="BA141A"/>
                </a:solidFill>
                <a:latin typeface="Segoe"/>
                <a:ea typeface="ＭＳ ゴシック"/>
              </a:rPr>
              <a:t>Step by Step: Arrange Control Alignment, Size, and Position</a:t>
            </a:r>
          </a:p>
        </p:txBody>
      </p:sp>
      <p:sp>
        <p:nvSpPr>
          <p:cNvPr id="3" name="Text Placeholder 2"/>
          <p:cNvSpPr>
            <a:spLocks noGrp="1"/>
          </p:cNvSpPr>
          <p:nvPr>
            <p:ph type="body" idx="1"/>
          </p:nvPr>
        </p:nvSpPr>
        <p:spPr/>
        <p:txBody>
          <a:bodyPr/>
          <a:lstStyle/>
          <a:p>
            <a:pPr lvl="1" rtl="0">
              <a:buFont typeface="+mj-lt"/>
              <a:buAutoNum type="arabicPeriod" startAt="16"/>
            </a:pPr>
            <a:r>
              <a:rPr lang="cs-CZ" b="0" i="0" u="none" strike="noStrike" baseline="0">
                <a:solidFill>
                  <a:srgbClr val="000000"/>
                </a:solidFill>
                <a:latin typeface="Segoe"/>
                <a:ea typeface="ＭＳ ゴシック"/>
              </a:rPr>
              <a:t>[Press and hold the </a:t>
            </a:r>
            <a:r>
              <a:rPr lang="cs-CZ" b="1" i="0" u="none" strike="noStrike" baseline="0">
                <a:solidFill>
                  <a:srgbClr val="000000"/>
                </a:solidFill>
                <a:latin typeface="Segoe"/>
                <a:ea typeface="ＭＳ ゴシック"/>
              </a:rPr>
              <a:t>Shift </a:t>
            </a:r>
            <a:r>
              <a:rPr lang="cs-CZ" b="0" i="0" u="none" strike="noStrike" baseline="0">
                <a:solidFill>
                  <a:srgbClr val="000000"/>
                </a:solidFill>
                <a:latin typeface="Segoe"/>
                <a:ea typeface="ＭＳ ゴシック"/>
              </a:rPr>
              <a:t>key] and click on both the labels and controls for all the controls. In the Sizing &amp; Ordering group, click the </a:t>
            </a:r>
            <a:r>
              <a:rPr lang="cs-CZ" b="1" i="0" u="none" strike="noStrike" baseline="0">
                <a:solidFill>
                  <a:srgbClr val="000000"/>
                </a:solidFill>
                <a:latin typeface="Segoe"/>
                <a:ea typeface="ＭＳ ゴシック"/>
              </a:rPr>
              <a:t>Align </a:t>
            </a:r>
            <a:r>
              <a:rPr lang="cs-CZ" b="0" i="0" u="none" strike="noStrike" baseline="0">
                <a:solidFill>
                  <a:srgbClr val="000000"/>
                </a:solidFill>
                <a:latin typeface="Segoe"/>
                <a:ea typeface="ＭＳ ゴシック"/>
              </a:rPr>
              <a:t>button. In the menu, click the </a:t>
            </a:r>
            <a:r>
              <a:rPr lang="cs-CZ" b="1" i="0" u="none" strike="noStrike" baseline="0">
                <a:solidFill>
                  <a:srgbClr val="000000"/>
                </a:solidFill>
                <a:latin typeface="Segoe"/>
                <a:ea typeface="ＭＳ ゴシック"/>
              </a:rPr>
              <a:t>Left </a:t>
            </a:r>
            <a:r>
              <a:rPr lang="cs-CZ" b="0" i="0" u="none" strike="noStrike" baseline="0">
                <a:solidFill>
                  <a:srgbClr val="000000"/>
                </a:solidFill>
                <a:latin typeface="Segoe"/>
                <a:ea typeface="ＭＳ ゴシック"/>
              </a:rPr>
              <a:t>button. All the controls are left-aligned as a group.</a:t>
            </a:r>
          </a:p>
          <a:p>
            <a:pPr lvl="1" rtl="0">
              <a:buAutoNum type="arabicPeriod" startAt="16"/>
            </a:pPr>
            <a:r>
              <a:rPr lang="cs-CZ" b="0" i="0" u="none" strike="noStrike" baseline="0">
                <a:solidFill>
                  <a:srgbClr val="000000"/>
                </a:solidFill>
                <a:latin typeface="Segoe"/>
                <a:ea typeface="ＭＳ ゴシック"/>
              </a:rPr>
              <a:t>In the Sizing &amp; Ordering </a:t>
            </a:r>
            <a:br>
              <a:rPr lang="cs-CZ" b="0" i="0" u="none" strike="noStrike" baseline="0">
                <a:solidFill>
                  <a:srgbClr val="000000"/>
                </a:solidFill>
                <a:latin typeface="Segoe"/>
                <a:ea typeface="ＭＳ ゴシック"/>
              </a:rPr>
            </a:br>
            <a:r>
              <a:rPr lang="cs-CZ" b="0" i="0" u="none" strike="noStrike" baseline="0">
                <a:solidFill>
                  <a:srgbClr val="000000"/>
                </a:solidFill>
                <a:latin typeface="Segoe"/>
                <a:ea typeface="ＭＳ ゴシック"/>
              </a:rPr>
              <a:t>group, click the </a:t>
            </a:r>
            <a:r>
              <a:rPr lang="cs-CZ" b="1" i="0" u="none" strike="noStrike" baseline="0">
                <a:solidFill>
                  <a:srgbClr val="000000"/>
                </a:solidFill>
                <a:latin typeface="Segoe"/>
                <a:ea typeface="ＭＳ ゴシック"/>
              </a:rPr>
              <a:t>Align </a:t>
            </a:r>
            <a:br>
              <a:rPr lang="cs-CZ" b="1" i="0" u="none" strike="noStrike" baseline="0">
                <a:solidFill>
                  <a:srgbClr val="000000"/>
                </a:solidFill>
                <a:latin typeface="Segoe"/>
                <a:ea typeface="ＭＳ ゴシック"/>
              </a:rPr>
            </a:br>
            <a:r>
              <a:rPr lang="cs-CZ" b="0" i="0" u="none" strike="noStrike" baseline="0">
                <a:solidFill>
                  <a:srgbClr val="000000"/>
                </a:solidFill>
                <a:latin typeface="Segoe"/>
                <a:ea typeface="ＭＳ ゴシック"/>
              </a:rPr>
              <a:t>button. In the menu that </a:t>
            </a:r>
            <a:br>
              <a:rPr lang="cs-CZ" b="0" i="0" u="none" strike="noStrike" baseline="0">
                <a:solidFill>
                  <a:srgbClr val="000000"/>
                </a:solidFill>
                <a:latin typeface="Segoe"/>
                <a:ea typeface="ＭＳ ゴシック"/>
              </a:rPr>
            </a:br>
            <a:r>
              <a:rPr lang="cs-CZ" b="0" i="0" u="none" strike="noStrike" baseline="0">
                <a:solidFill>
                  <a:srgbClr val="000000"/>
                </a:solidFill>
                <a:latin typeface="Segoe"/>
                <a:ea typeface="ＭＳ ゴシック"/>
              </a:rPr>
              <a:t>appears, click the </a:t>
            </a:r>
            <a:r>
              <a:rPr lang="cs-CZ" b="1" i="0" u="none" strike="noStrike" baseline="0">
                <a:solidFill>
                  <a:srgbClr val="000000"/>
                </a:solidFill>
                <a:latin typeface="Segoe"/>
                <a:ea typeface="ＭＳ ゴシック"/>
              </a:rPr>
              <a:t>Right </a:t>
            </a:r>
            <a:br>
              <a:rPr lang="cs-CZ" b="1" i="0" u="none" strike="noStrike" baseline="0">
                <a:solidFill>
                  <a:srgbClr val="000000"/>
                </a:solidFill>
                <a:latin typeface="Segoe"/>
                <a:ea typeface="ＭＳ ゴシック"/>
              </a:rPr>
            </a:br>
            <a:r>
              <a:rPr lang="cs-CZ" b="0" i="0" u="none" strike="noStrike" baseline="0">
                <a:solidFill>
                  <a:srgbClr val="000000"/>
                </a:solidFill>
                <a:latin typeface="Segoe"/>
                <a:ea typeface="ＭＳ ゴシック"/>
              </a:rPr>
              <a:t>button. All the controls </a:t>
            </a:r>
            <a:br>
              <a:rPr lang="cs-CZ" b="0" i="0" u="none" strike="noStrike" baseline="0">
                <a:solidFill>
                  <a:srgbClr val="000000"/>
                </a:solidFill>
                <a:latin typeface="Segoe"/>
                <a:ea typeface="ＭＳ ゴシック"/>
              </a:rPr>
            </a:br>
            <a:r>
              <a:rPr lang="cs-CZ" b="0" i="0" u="none" strike="noStrike" baseline="0">
                <a:solidFill>
                  <a:srgbClr val="000000"/>
                </a:solidFill>
                <a:latin typeface="Segoe"/>
                <a:ea typeface="ＭＳ ゴシック"/>
              </a:rPr>
              <a:t>are now right-aligned </a:t>
            </a:r>
            <a:br>
              <a:rPr lang="cs-CZ" b="0" i="0" u="none" strike="noStrike" baseline="0">
                <a:solidFill>
                  <a:srgbClr val="000000"/>
                </a:solidFill>
                <a:latin typeface="Segoe"/>
                <a:ea typeface="ＭＳ ゴシック"/>
              </a:rPr>
            </a:br>
            <a:r>
              <a:rPr lang="cs-CZ" b="0" i="0" u="none" strike="noStrike" baseline="0">
                <a:solidFill>
                  <a:srgbClr val="000000"/>
                </a:solidFill>
                <a:latin typeface="Segoe"/>
                <a:ea typeface="ＭＳ ゴシック"/>
              </a:rPr>
              <a:t>as a group. Your screen </a:t>
            </a:r>
            <a:br>
              <a:rPr lang="cs-CZ" b="0" i="0" u="none" strike="noStrike" baseline="0">
                <a:solidFill>
                  <a:srgbClr val="000000"/>
                </a:solidFill>
                <a:latin typeface="Segoe"/>
                <a:ea typeface="ＭＳ ゴシック"/>
              </a:rPr>
            </a:br>
            <a:r>
              <a:rPr lang="cs-CZ" b="0" i="0" u="none" strike="noStrike" baseline="0">
                <a:solidFill>
                  <a:srgbClr val="000000"/>
                </a:solidFill>
                <a:latin typeface="Segoe"/>
                <a:ea typeface="ＭＳ ゴシック"/>
              </a:rPr>
              <a:t>should look similar to the figure above.</a:t>
            </a:r>
            <a:endParaRPr lang="cs-CZ" b="0" i="0" u="none" strike="noStrike" baseline="0">
              <a:solidFill>
                <a:srgbClr val="000000"/>
              </a:solidFill>
              <a:latin typeface="Univers-Light"/>
              <a:ea typeface="Univers-Light"/>
            </a:endParaRPr>
          </a:p>
        </p:txBody>
      </p:sp>
      <p:sp>
        <p:nvSpPr>
          <p:cNvPr id="4" name="Rectangle 4"/>
          <p:cNvSpPr>
            <a:spLocks noGrp="1" noChangeArrowheads="1"/>
          </p:cNvSpPr>
          <p:nvPr>
            <p:ph type="dt" sz="half" idx="10"/>
          </p:nvPr>
        </p:nvSpPr>
        <p:spPr>
          <a:xfrm>
            <a:off x="457200" y="6245225"/>
            <a:ext cx="2133600" cy="476250"/>
          </a:xfrm>
          <a:ln/>
        </p:spPr>
        <p:txBody>
          <a:bodyPr/>
          <a:lstStyle>
            <a:lvl1pPr>
              <a:defRPr/>
            </a:lvl1pPr>
          </a:lstStyle>
          <a:p>
            <a:pPr>
              <a:defRPr/>
            </a:pPr>
            <a:r>
              <a:rPr lang="en-US"/>
              <a:t>© 2014, John Wiley &amp; Sons, Inc.</a:t>
            </a:r>
          </a:p>
        </p:txBody>
      </p:sp>
      <p:sp>
        <p:nvSpPr>
          <p:cNvPr id="5" name="Rectangle 5"/>
          <p:cNvSpPr>
            <a:spLocks noGrp="1" noChangeArrowheads="1"/>
          </p:cNvSpPr>
          <p:nvPr>
            <p:ph type="ftr" sz="quarter" idx="11"/>
          </p:nvPr>
        </p:nvSpPr>
        <p:spPr>
          <a:xfrm>
            <a:off x="2629403" y="6245225"/>
            <a:ext cx="3885191" cy="476250"/>
          </a:xfrm>
          <a:ln/>
        </p:spPr>
        <p:txBody>
          <a:bodyPr/>
          <a:lstStyle>
            <a:lvl1pPr>
              <a:defRPr/>
            </a:lvl1pPr>
          </a:lstStyle>
          <a:p>
            <a:pPr>
              <a:defRPr/>
            </a:pPr>
            <a:r>
              <a:rPr lang="en-US"/>
              <a:t>Microsoft Official Academic Course, Microsoft Access 2013</a:t>
            </a:r>
            <a:endParaRPr lang="en-US" dirty="0"/>
          </a:p>
        </p:txBody>
      </p:sp>
      <p:sp>
        <p:nvSpPr>
          <p:cNvPr id="6" name="Rectangle 6"/>
          <p:cNvSpPr>
            <a:spLocks noGrp="1" noChangeArrowheads="1"/>
          </p:cNvSpPr>
          <p:nvPr>
            <p:ph type="sldNum" sz="quarter" idx="12"/>
          </p:nvPr>
        </p:nvSpPr>
        <p:spPr>
          <a:xfrm>
            <a:off x="6553200" y="6245225"/>
            <a:ext cx="2133600" cy="476250"/>
          </a:xfrm>
          <a:ln/>
        </p:spPr>
        <p:txBody>
          <a:bodyPr/>
          <a:lstStyle>
            <a:lvl1pPr>
              <a:defRPr/>
            </a:lvl1pPr>
          </a:lstStyle>
          <a:p>
            <a:pPr>
              <a:defRPr/>
            </a:pPr>
            <a:fld id="{3227066C-25CD-4A3B-B69F-B91E783C25B3}" type="slidenum">
              <a:rPr lang="en-US"/>
              <a:pPr>
                <a:defRPr/>
              </a:pPr>
              <a:t>82</a:t>
            </a:fld>
            <a:endParaRPr lang="en-US"/>
          </a:p>
        </p:txBody>
      </p:sp>
      <p:pic>
        <p:nvPicPr>
          <p:cNvPr id="7" name="Picture 6" descr="085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48200" y="2971800"/>
            <a:ext cx="4024489" cy="2336800"/>
          </a:xfrm>
          <a:prstGeom prst="rect">
            <a:avLst/>
          </a:prstGeom>
        </p:spPr>
      </p:pic>
    </p:spTree>
    <p:extLst>
      <p:ext uri="{BB962C8B-B14F-4D97-AF65-F5344CB8AC3E}">
        <p14:creationId xmlns:p14="http://schemas.microsoft.com/office/powerpoint/2010/main" val="175110881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cs-CZ" b="0" i="0" u="none" strike="noStrike" baseline="0">
                <a:solidFill>
                  <a:srgbClr val="BA141A"/>
                </a:solidFill>
                <a:latin typeface="Segoe"/>
                <a:ea typeface="ＭＳ ゴシック"/>
              </a:rPr>
              <a:t>Step by Step: Arrange Control Alignment, Size, and Position</a:t>
            </a:r>
          </a:p>
        </p:txBody>
      </p:sp>
      <p:sp>
        <p:nvSpPr>
          <p:cNvPr id="3" name="Text Placeholder 2"/>
          <p:cNvSpPr>
            <a:spLocks noGrp="1"/>
          </p:cNvSpPr>
          <p:nvPr>
            <p:ph type="body" idx="1"/>
          </p:nvPr>
        </p:nvSpPr>
        <p:spPr/>
        <p:txBody>
          <a:bodyPr/>
          <a:lstStyle/>
          <a:p>
            <a:pPr lvl="1" rtl="0">
              <a:buFont typeface="+mj-lt"/>
              <a:buAutoNum type="arabicPeriod" startAt="18"/>
            </a:pPr>
            <a:r>
              <a:rPr lang="cs-CZ" b="0" i="0" u="none" strike="noStrike" baseline="0">
                <a:solidFill>
                  <a:srgbClr val="000000"/>
                </a:solidFill>
                <a:latin typeface="Segoe"/>
                <a:ea typeface="ＭＳ ゴシック"/>
              </a:rPr>
              <a:t>Select all the labels and controls, if necessary.</a:t>
            </a:r>
          </a:p>
          <a:p>
            <a:pPr lvl="1" rtl="0">
              <a:buAutoNum type="arabicPeriod" startAt="18"/>
            </a:pPr>
            <a:r>
              <a:rPr lang="cs-CZ" b="0" i="0" u="none" strike="noStrike" baseline="0">
                <a:solidFill>
                  <a:srgbClr val="000000"/>
                </a:solidFill>
                <a:latin typeface="Segoe"/>
                <a:ea typeface="ＭＳ ゴシック"/>
              </a:rPr>
              <a:t>On the ARRANGE tab, in the Sizing &amp; Ordering group, click the </a:t>
            </a:r>
            <a:r>
              <a:rPr lang="cs-CZ" b="1" i="0" u="none" strike="noStrike" baseline="0">
                <a:solidFill>
                  <a:srgbClr val="000000"/>
                </a:solidFill>
                <a:latin typeface="Segoe"/>
                <a:ea typeface="ＭＳ ゴシック"/>
              </a:rPr>
              <a:t>Size/Space </a:t>
            </a:r>
            <a:r>
              <a:rPr lang="cs-CZ" b="0" i="0" u="none" strike="noStrike" baseline="0">
                <a:solidFill>
                  <a:srgbClr val="000000"/>
                </a:solidFill>
                <a:latin typeface="Segoe"/>
                <a:ea typeface="ＭＳ ゴシック"/>
              </a:rPr>
              <a:t>button. In the Spacing category on the menu that appears, click the </a:t>
            </a:r>
            <a:r>
              <a:rPr lang="cs-CZ" b="1" i="0" u="none" strike="noStrike" baseline="0">
                <a:solidFill>
                  <a:srgbClr val="000000"/>
                </a:solidFill>
                <a:latin typeface="Segoe"/>
                <a:ea typeface="ＭＳ ゴシック"/>
              </a:rPr>
              <a:t>Equal Vertical </a:t>
            </a:r>
            <a:r>
              <a:rPr lang="cs-CZ" b="0" i="0" u="none" strike="noStrike" baseline="0">
                <a:solidFill>
                  <a:srgbClr val="000000"/>
                </a:solidFill>
                <a:latin typeface="Segoe"/>
                <a:ea typeface="ＭＳ ゴシック"/>
              </a:rPr>
              <a:t>button. Notice that the vertical space between the controls is now equal.</a:t>
            </a:r>
          </a:p>
          <a:p>
            <a:pPr lvl="1" rtl="0">
              <a:buAutoNum type="arabicPeriod" startAt="18"/>
            </a:pPr>
            <a:r>
              <a:rPr lang="cs-CZ" b="0" i="0" u="none" strike="noStrike" baseline="0">
                <a:solidFill>
                  <a:srgbClr val="000000"/>
                </a:solidFill>
                <a:latin typeface="Segoe"/>
                <a:ea typeface="ＭＳ ゴシック"/>
              </a:rPr>
              <a:t>Click on a blank space on the design grid.</a:t>
            </a:r>
          </a:p>
          <a:p>
            <a:pPr lvl="1" rtl="0">
              <a:buAutoNum type="arabicPeriod" startAt="18"/>
            </a:pPr>
            <a:r>
              <a:rPr lang="cs-CZ" b="0" i="0" u="none" strike="noStrike" baseline="0">
                <a:solidFill>
                  <a:srgbClr val="000000"/>
                </a:solidFill>
                <a:latin typeface="Segoe"/>
                <a:ea typeface="ＭＳ ゴシック"/>
              </a:rPr>
              <a:t>On the ARRANGE tab, in the Sizing &amp; Ordering group, click the </a:t>
            </a:r>
            <a:r>
              <a:rPr lang="cs-CZ" b="1" i="0" u="none" strike="noStrike" baseline="0">
                <a:solidFill>
                  <a:srgbClr val="000000"/>
                </a:solidFill>
                <a:latin typeface="Segoe"/>
                <a:ea typeface="ＭＳ ゴシック"/>
              </a:rPr>
              <a:t>Size/Space </a:t>
            </a:r>
            <a:r>
              <a:rPr lang="cs-CZ" b="0" i="0" u="none" strike="noStrike" baseline="0">
                <a:solidFill>
                  <a:srgbClr val="000000"/>
                </a:solidFill>
                <a:latin typeface="Segoe"/>
                <a:ea typeface="ＭＳ ゴシック"/>
              </a:rPr>
              <a:t>button. In the Grid category on the menu that appears, click the </a:t>
            </a:r>
            <a:r>
              <a:rPr lang="cs-CZ" b="1" i="0" u="none" strike="noStrike" baseline="0">
                <a:solidFill>
                  <a:srgbClr val="000000"/>
                </a:solidFill>
                <a:latin typeface="Segoe"/>
                <a:ea typeface="ＭＳ ゴシック"/>
              </a:rPr>
              <a:t>Grid </a:t>
            </a:r>
            <a:r>
              <a:rPr lang="cs-CZ" b="0" i="0" u="none" strike="noStrike" baseline="0">
                <a:solidFill>
                  <a:srgbClr val="000000"/>
                </a:solidFill>
                <a:latin typeface="Segoe"/>
                <a:ea typeface="ＭＳ ゴシック"/>
              </a:rPr>
              <a:t>button. The design grid disappears.</a:t>
            </a:r>
            <a:endParaRPr lang="cs-CZ" b="0" i="0" u="none" strike="noStrike" baseline="0">
              <a:solidFill>
                <a:srgbClr val="000000"/>
              </a:solidFill>
              <a:latin typeface="Univers-Light"/>
              <a:ea typeface="Univers-Light"/>
            </a:endParaRPr>
          </a:p>
        </p:txBody>
      </p:sp>
      <p:sp>
        <p:nvSpPr>
          <p:cNvPr id="4" name="Rectangle 4"/>
          <p:cNvSpPr>
            <a:spLocks noGrp="1" noChangeArrowheads="1"/>
          </p:cNvSpPr>
          <p:nvPr>
            <p:ph type="dt" sz="half" idx="10"/>
          </p:nvPr>
        </p:nvSpPr>
        <p:spPr>
          <a:xfrm>
            <a:off x="457200" y="6245225"/>
            <a:ext cx="2133600" cy="476250"/>
          </a:xfrm>
          <a:ln/>
        </p:spPr>
        <p:txBody>
          <a:bodyPr/>
          <a:lstStyle>
            <a:lvl1pPr>
              <a:defRPr/>
            </a:lvl1pPr>
          </a:lstStyle>
          <a:p>
            <a:pPr>
              <a:defRPr/>
            </a:pPr>
            <a:r>
              <a:rPr lang="en-US"/>
              <a:t>© 2014, John Wiley &amp; Sons, Inc.</a:t>
            </a:r>
          </a:p>
        </p:txBody>
      </p:sp>
      <p:sp>
        <p:nvSpPr>
          <p:cNvPr id="5" name="Rectangle 5"/>
          <p:cNvSpPr>
            <a:spLocks noGrp="1" noChangeArrowheads="1"/>
          </p:cNvSpPr>
          <p:nvPr>
            <p:ph type="ftr" sz="quarter" idx="11"/>
          </p:nvPr>
        </p:nvSpPr>
        <p:spPr>
          <a:xfrm>
            <a:off x="2629403" y="6245225"/>
            <a:ext cx="3885191" cy="476250"/>
          </a:xfrm>
          <a:ln/>
        </p:spPr>
        <p:txBody>
          <a:bodyPr/>
          <a:lstStyle>
            <a:lvl1pPr>
              <a:defRPr/>
            </a:lvl1pPr>
          </a:lstStyle>
          <a:p>
            <a:pPr>
              <a:defRPr/>
            </a:pPr>
            <a:r>
              <a:rPr lang="en-US"/>
              <a:t>Microsoft Official Academic Course, Microsoft Access 2013</a:t>
            </a:r>
            <a:endParaRPr lang="en-US" dirty="0"/>
          </a:p>
        </p:txBody>
      </p:sp>
      <p:sp>
        <p:nvSpPr>
          <p:cNvPr id="6" name="Rectangle 6"/>
          <p:cNvSpPr>
            <a:spLocks noGrp="1" noChangeArrowheads="1"/>
          </p:cNvSpPr>
          <p:nvPr>
            <p:ph type="sldNum" sz="quarter" idx="12"/>
          </p:nvPr>
        </p:nvSpPr>
        <p:spPr>
          <a:xfrm>
            <a:off x="6553200" y="6245225"/>
            <a:ext cx="2133600" cy="476250"/>
          </a:xfrm>
          <a:ln/>
        </p:spPr>
        <p:txBody>
          <a:bodyPr/>
          <a:lstStyle>
            <a:lvl1pPr>
              <a:defRPr/>
            </a:lvl1pPr>
          </a:lstStyle>
          <a:p>
            <a:pPr>
              <a:defRPr/>
            </a:pPr>
            <a:fld id="{3227066C-25CD-4A3B-B69F-B91E783C25B3}" type="slidenum">
              <a:rPr lang="en-US"/>
              <a:pPr>
                <a:defRPr/>
              </a:pPr>
              <a:t>83</a:t>
            </a:fld>
            <a:endParaRPr lang="en-US"/>
          </a:p>
        </p:txBody>
      </p:sp>
    </p:spTree>
    <p:extLst>
      <p:ext uri="{BB962C8B-B14F-4D97-AF65-F5344CB8AC3E}">
        <p14:creationId xmlns:p14="http://schemas.microsoft.com/office/powerpoint/2010/main" val="176090998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cs-CZ" b="0" i="0" u="none" strike="noStrike" baseline="0">
                <a:solidFill>
                  <a:srgbClr val="BA141A"/>
                </a:solidFill>
                <a:latin typeface="Segoe"/>
                <a:ea typeface="ＭＳ ゴシック"/>
              </a:rPr>
              <a:t>Step by Step: Arrange Control Alignment, Size, and Position</a:t>
            </a:r>
          </a:p>
        </p:txBody>
      </p:sp>
      <p:sp>
        <p:nvSpPr>
          <p:cNvPr id="3" name="Text Placeholder 2"/>
          <p:cNvSpPr>
            <a:spLocks noGrp="1"/>
          </p:cNvSpPr>
          <p:nvPr>
            <p:ph type="body" idx="1"/>
          </p:nvPr>
        </p:nvSpPr>
        <p:spPr/>
        <p:txBody>
          <a:bodyPr/>
          <a:lstStyle/>
          <a:p>
            <a:pPr lvl="1" rtl="0">
              <a:buFont typeface="+mj-lt"/>
              <a:buAutoNum type="arabicPeriod" startAt="22"/>
            </a:pPr>
            <a:r>
              <a:rPr lang="cs-CZ" b="0" i="0" u="none" strike="noStrike" baseline="0">
                <a:solidFill>
                  <a:srgbClr val="000000"/>
                </a:solidFill>
                <a:latin typeface="Segoe"/>
                <a:ea typeface="ＭＳ ゴシック"/>
              </a:rPr>
              <a:t>Click the </a:t>
            </a:r>
            <a:r>
              <a:rPr lang="cs-CZ" b="1" i="0" u="none" strike="noStrike" baseline="0">
                <a:solidFill>
                  <a:srgbClr val="000000"/>
                </a:solidFill>
                <a:latin typeface="Segoe"/>
                <a:ea typeface="ＭＳ ゴシック"/>
              </a:rPr>
              <a:t>Grid </a:t>
            </a:r>
            <a:r>
              <a:rPr lang="cs-CZ" b="0" i="0" u="none" strike="noStrike" baseline="0">
                <a:solidFill>
                  <a:srgbClr val="000000"/>
                </a:solidFill>
                <a:latin typeface="Segoe"/>
                <a:ea typeface="ＭＳ ゴシック"/>
              </a:rPr>
              <a:t>button again. The design grid appears.</a:t>
            </a:r>
          </a:p>
          <a:p>
            <a:pPr lvl="1" rtl="0">
              <a:buAutoNum type="arabicPeriod" startAt="22"/>
            </a:pPr>
            <a:r>
              <a:rPr lang="cs-CZ" b="0" i="0" u="none" strike="noStrike" baseline="0">
                <a:solidFill>
                  <a:srgbClr val="000000"/>
                </a:solidFill>
                <a:latin typeface="Segoe"/>
                <a:ea typeface="ＭＳ ゴシック"/>
              </a:rPr>
              <a:t>Click on a blank space on the design grid and drag to draw a box around the labels and controls so they are all selected, or [press and hold the </a:t>
            </a:r>
            <a:r>
              <a:rPr lang="cs-CZ" b="1" i="0" u="none" strike="noStrike" baseline="0">
                <a:solidFill>
                  <a:srgbClr val="000000"/>
                </a:solidFill>
                <a:latin typeface="Segoe"/>
                <a:ea typeface="ＭＳ ゴシック"/>
              </a:rPr>
              <a:t>Shift </a:t>
            </a:r>
            <a:r>
              <a:rPr lang="cs-CZ" b="0" i="0" u="none" strike="noStrike" baseline="0">
                <a:solidFill>
                  <a:srgbClr val="000000"/>
                </a:solidFill>
                <a:latin typeface="Segoe"/>
                <a:ea typeface="ＭＳ ゴシック"/>
              </a:rPr>
              <a:t>key] and select each label and control.</a:t>
            </a:r>
          </a:p>
          <a:p>
            <a:pPr lvl="1" rtl="0">
              <a:buAutoNum type="arabicPeriod" startAt="22"/>
            </a:pPr>
            <a:r>
              <a:rPr lang="cs-CZ" b="0" i="0" u="none" strike="noStrike" baseline="0">
                <a:solidFill>
                  <a:srgbClr val="000000"/>
                </a:solidFill>
                <a:latin typeface="Segoe"/>
                <a:ea typeface="ＭＳ ゴシック"/>
              </a:rPr>
              <a:t>On the ARRANGE tab, in the Sizing &amp; Ordering group, click the </a:t>
            </a:r>
            <a:r>
              <a:rPr lang="cs-CZ" b="1" i="0" u="none" strike="noStrike" baseline="0">
                <a:solidFill>
                  <a:srgbClr val="000000"/>
                </a:solidFill>
                <a:latin typeface="Segoe"/>
                <a:ea typeface="ＭＳ ゴシック"/>
              </a:rPr>
              <a:t>Align </a:t>
            </a:r>
            <a:r>
              <a:rPr lang="cs-CZ" b="0" i="0" u="none" strike="noStrike" baseline="0">
                <a:solidFill>
                  <a:srgbClr val="000000"/>
                </a:solidFill>
                <a:latin typeface="Segoe"/>
                <a:ea typeface="ＭＳ ゴシック"/>
              </a:rPr>
              <a:t>button. In the menu that appears, click the </a:t>
            </a:r>
            <a:r>
              <a:rPr lang="cs-CZ" b="1" i="0" u="none" strike="noStrike" baseline="0">
                <a:solidFill>
                  <a:srgbClr val="000000"/>
                </a:solidFill>
                <a:latin typeface="Segoe"/>
                <a:ea typeface="ＭＳ ゴシック"/>
              </a:rPr>
              <a:t>To Grid </a:t>
            </a:r>
            <a:r>
              <a:rPr lang="cs-CZ" b="0" i="0" u="none" strike="noStrike" baseline="0">
                <a:solidFill>
                  <a:srgbClr val="000000"/>
                </a:solidFill>
                <a:latin typeface="Segoe"/>
                <a:ea typeface="ＭＳ ゴシック"/>
              </a:rPr>
              <a:t>button. Notice the control and labels slightly move. The upper-left corners of all the labels are now aligned to their nearest grid points.</a:t>
            </a:r>
            <a:endParaRPr lang="cs-CZ" b="0" i="0" u="none" strike="noStrike" baseline="0">
              <a:solidFill>
                <a:srgbClr val="000000"/>
              </a:solidFill>
              <a:latin typeface="Univers-Light"/>
              <a:ea typeface="Univers-Light"/>
            </a:endParaRPr>
          </a:p>
        </p:txBody>
      </p:sp>
      <p:sp>
        <p:nvSpPr>
          <p:cNvPr id="4" name="Rectangle 4"/>
          <p:cNvSpPr>
            <a:spLocks noGrp="1" noChangeArrowheads="1"/>
          </p:cNvSpPr>
          <p:nvPr>
            <p:ph type="dt" sz="half" idx="10"/>
          </p:nvPr>
        </p:nvSpPr>
        <p:spPr>
          <a:xfrm>
            <a:off x="457200" y="6245225"/>
            <a:ext cx="2133600" cy="476250"/>
          </a:xfrm>
          <a:ln/>
        </p:spPr>
        <p:txBody>
          <a:bodyPr/>
          <a:lstStyle>
            <a:lvl1pPr>
              <a:defRPr/>
            </a:lvl1pPr>
          </a:lstStyle>
          <a:p>
            <a:pPr>
              <a:defRPr/>
            </a:pPr>
            <a:r>
              <a:rPr lang="en-US"/>
              <a:t>© 2014, John Wiley &amp; Sons, Inc.</a:t>
            </a:r>
          </a:p>
        </p:txBody>
      </p:sp>
      <p:sp>
        <p:nvSpPr>
          <p:cNvPr id="5" name="Rectangle 5"/>
          <p:cNvSpPr>
            <a:spLocks noGrp="1" noChangeArrowheads="1"/>
          </p:cNvSpPr>
          <p:nvPr>
            <p:ph type="ftr" sz="quarter" idx="11"/>
          </p:nvPr>
        </p:nvSpPr>
        <p:spPr>
          <a:xfrm>
            <a:off x="2629403" y="6245225"/>
            <a:ext cx="3885191" cy="476250"/>
          </a:xfrm>
          <a:ln/>
        </p:spPr>
        <p:txBody>
          <a:bodyPr/>
          <a:lstStyle>
            <a:lvl1pPr>
              <a:defRPr/>
            </a:lvl1pPr>
          </a:lstStyle>
          <a:p>
            <a:pPr>
              <a:defRPr/>
            </a:pPr>
            <a:r>
              <a:rPr lang="en-US"/>
              <a:t>Microsoft Official Academic Course, Microsoft Access 2013</a:t>
            </a:r>
            <a:endParaRPr lang="en-US" dirty="0"/>
          </a:p>
        </p:txBody>
      </p:sp>
      <p:sp>
        <p:nvSpPr>
          <p:cNvPr id="6" name="Rectangle 6"/>
          <p:cNvSpPr>
            <a:spLocks noGrp="1" noChangeArrowheads="1"/>
          </p:cNvSpPr>
          <p:nvPr>
            <p:ph type="sldNum" sz="quarter" idx="12"/>
          </p:nvPr>
        </p:nvSpPr>
        <p:spPr>
          <a:xfrm>
            <a:off x="6553200" y="6245225"/>
            <a:ext cx="2133600" cy="476250"/>
          </a:xfrm>
          <a:ln/>
        </p:spPr>
        <p:txBody>
          <a:bodyPr/>
          <a:lstStyle>
            <a:lvl1pPr>
              <a:defRPr/>
            </a:lvl1pPr>
          </a:lstStyle>
          <a:p>
            <a:pPr>
              <a:defRPr/>
            </a:pPr>
            <a:fld id="{3227066C-25CD-4A3B-B69F-B91E783C25B3}" type="slidenum">
              <a:rPr lang="en-US"/>
              <a:pPr>
                <a:defRPr/>
              </a:pPr>
              <a:t>84</a:t>
            </a:fld>
            <a:endParaRPr lang="en-US"/>
          </a:p>
        </p:txBody>
      </p:sp>
    </p:spTree>
    <p:extLst>
      <p:ext uri="{BB962C8B-B14F-4D97-AF65-F5344CB8AC3E}">
        <p14:creationId xmlns:p14="http://schemas.microsoft.com/office/powerpoint/2010/main" val="94027395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cs-CZ" b="0" i="0" u="none" strike="noStrike" baseline="0">
                <a:solidFill>
                  <a:srgbClr val="BA141A"/>
                </a:solidFill>
                <a:latin typeface="Segoe"/>
                <a:ea typeface="ＭＳ ゴシック"/>
              </a:rPr>
              <a:t>Step by Step: Arrange Control Alignment, Size, and Position</a:t>
            </a:r>
          </a:p>
        </p:txBody>
      </p:sp>
      <p:sp>
        <p:nvSpPr>
          <p:cNvPr id="3" name="Text Placeholder 2"/>
          <p:cNvSpPr>
            <a:spLocks noGrp="1"/>
          </p:cNvSpPr>
          <p:nvPr>
            <p:ph type="body" idx="1"/>
          </p:nvPr>
        </p:nvSpPr>
        <p:spPr/>
        <p:txBody>
          <a:bodyPr/>
          <a:lstStyle/>
          <a:p>
            <a:pPr lvl="1" rtl="0">
              <a:buFont typeface="+mj-lt"/>
              <a:buAutoNum type="arabicPeriod" startAt="25"/>
            </a:pPr>
            <a:r>
              <a:rPr lang="cs-CZ" b="0" i="0" u="none" strike="noStrike" baseline="0">
                <a:solidFill>
                  <a:srgbClr val="000000"/>
                </a:solidFill>
                <a:latin typeface="Segoe"/>
                <a:ea typeface="ＭＳ ゴシック"/>
              </a:rPr>
              <a:t>On the ARRANGE tab, in the Sizing &amp; Ordering group, click the </a:t>
            </a:r>
            <a:r>
              <a:rPr lang="cs-CZ" b="1" i="0" u="none" strike="noStrike" baseline="0">
                <a:solidFill>
                  <a:srgbClr val="000000"/>
                </a:solidFill>
                <a:latin typeface="Segoe"/>
                <a:ea typeface="ＭＳ ゴシック"/>
              </a:rPr>
              <a:t>Size/Space </a:t>
            </a:r>
            <a:r>
              <a:rPr lang="cs-CZ" b="0" i="0" u="none" strike="noStrike" baseline="0">
                <a:solidFill>
                  <a:srgbClr val="000000"/>
                </a:solidFill>
                <a:latin typeface="Segoe"/>
                <a:ea typeface="ＭＳ ゴシック"/>
              </a:rPr>
              <a:t>button. In the Grid category on the menu that appears, click the </a:t>
            </a:r>
            <a:r>
              <a:rPr lang="cs-CZ" b="1" i="0" u="none" strike="noStrike" baseline="0">
                <a:solidFill>
                  <a:srgbClr val="000000"/>
                </a:solidFill>
                <a:latin typeface="Segoe"/>
                <a:ea typeface="ＭＳ ゴシック"/>
              </a:rPr>
              <a:t>Ruler </a:t>
            </a:r>
            <a:r>
              <a:rPr lang="cs-CZ" b="0" i="0" u="none" strike="noStrike" baseline="0">
                <a:solidFill>
                  <a:srgbClr val="000000"/>
                </a:solidFill>
                <a:latin typeface="Segoe"/>
                <a:ea typeface="ＭＳ ゴシック"/>
              </a:rPr>
              <a:t>button. The rulers disappear.</a:t>
            </a:r>
          </a:p>
          <a:p>
            <a:pPr lvl="1" rtl="0">
              <a:buAutoNum type="arabicPeriod" startAt="25"/>
            </a:pPr>
            <a:r>
              <a:rPr lang="cs-CZ" b="0" i="0" u="none" strike="noStrike" baseline="0">
                <a:solidFill>
                  <a:srgbClr val="000000"/>
                </a:solidFill>
                <a:latin typeface="Segoe"/>
                <a:ea typeface="ＭＳ ゴシック"/>
              </a:rPr>
              <a:t>Click the </a:t>
            </a:r>
            <a:r>
              <a:rPr lang="cs-CZ" b="1" i="0" u="none" strike="noStrike" baseline="0">
                <a:solidFill>
                  <a:srgbClr val="000000"/>
                </a:solidFill>
                <a:latin typeface="Segoe"/>
                <a:ea typeface="ＭＳ ゴシック"/>
              </a:rPr>
              <a:t>Ruler </a:t>
            </a:r>
            <a:r>
              <a:rPr lang="cs-CZ" b="0" i="0" u="none" strike="noStrike" baseline="0">
                <a:solidFill>
                  <a:srgbClr val="000000"/>
                </a:solidFill>
                <a:latin typeface="Segoe"/>
                <a:ea typeface="ＭＳ ゴシック"/>
              </a:rPr>
              <a:t>button again. The rulers reappear.</a:t>
            </a:r>
          </a:p>
          <a:p>
            <a:pPr lvl="1" rtl="0">
              <a:buAutoNum type="arabicPeriod" startAt="25"/>
            </a:pPr>
            <a:r>
              <a:rPr lang="cs-CZ" b="1" i="0" u="none" strike="noStrike" baseline="0">
                <a:solidFill>
                  <a:srgbClr val="000000"/>
                </a:solidFill>
                <a:latin typeface="Segoe"/>
                <a:ea typeface="ＭＳ ゴシック"/>
              </a:rPr>
              <a:t>SAVE </a:t>
            </a:r>
            <a:r>
              <a:rPr lang="cs-CZ" b="0" i="0" u="none" strike="noStrike" baseline="0">
                <a:solidFill>
                  <a:srgbClr val="000000"/>
                </a:solidFill>
                <a:latin typeface="Segoe"/>
                <a:ea typeface="ＭＳ ゴシック"/>
              </a:rPr>
              <a:t>the form as </a:t>
            </a:r>
            <a:r>
              <a:rPr lang="cs-CZ" b="1" i="1" u="none" strike="noStrike" baseline="0">
                <a:solidFill>
                  <a:srgbClr val="000000"/>
                </a:solidFill>
                <a:latin typeface="Segoe"/>
                <a:ea typeface="ＭＳ ゴシック"/>
              </a:rPr>
              <a:t>Arranged Inventory Form</a:t>
            </a:r>
            <a:r>
              <a:rPr lang="cs-CZ" b="0" i="0" u="none" strike="noStrike" baseline="0">
                <a:solidFill>
                  <a:srgbClr val="000000"/>
                </a:solidFill>
                <a:latin typeface="Segoe"/>
                <a:ea typeface="ＭＳ ゴシック"/>
              </a:rPr>
              <a:t> and </a:t>
            </a:r>
            <a:r>
              <a:rPr lang="cs-CZ" b="1" i="0" u="none" strike="noStrike" baseline="0">
                <a:solidFill>
                  <a:srgbClr val="000000"/>
                </a:solidFill>
                <a:latin typeface="Segoe"/>
                <a:ea typeface="ＭＳ ゴシック"/>
              </a:rPr>
              <a:t>CLOSE</a:t>
            </a:r>
            <a:r>
              <a:rPr lang="cs-CZ" b="0" i="0" u="none" strike="noStrike" baseline="0">
                <a:solidFill>
                  <a:srgbClr val="000000"/>
                </a:solidFill>
                <a:latin typeface="Segoe"/>
                <a:ea typeface="ＭＳ ゴシック"/>
              </a:rPr>
              <a:t> it.</a:t>
            </a:r>
          </a:p>
          <a:p>
            <a:pPr lvl="0" rtl="0"/>
            <a:r>
              <a:rPr lang="cs-CZ" b="1" i="0" u="none" strike="noStrike" baseline="0">
                <a:solidFill>
                  <a:srgbClr val="000000"/>
                </a:solidFill>
                <a:latin typeface="Segoe"/>
                <a:ea typeface="ＭＳ ゴシック"/>
              </a:rPr>
              <a:t>PAUSE. LEAVE </a:t>
            </a:r>
            <a:r>
              <a:rPr lang="cs-CZ" b="0" i="0" u="none" strike="noStrike" baseline="0">
                <a:solidFill>
                  <a:srgbClr val="000000"/>
                </a:solidFill>
                <a:latin typeface="Segoe"/>
                <a:ea typeface="ＭＳ ゴシック"/>
              </a:rPr>
              <a:t>the databas</a:t>
            </a:r>
            <a:r>
              <a:rPr lang="cs-CZ" b="0" i="0" u="none" strike="noStrike" baseline="0">
                <a:latin typeface="Segoe"/>
                <a:ea typeface="ＭＳ ゴシック"/>
              </a:rPr>
              <a:t>e open to use in the next exercise.</a:t>
            </a:r>
            <a:endParaRPr lang="cs-CZ" b="0" i="0" u="none" strike="noStrike" baseline="0">
              <a:latin typeface="Univers-Light"/>
              <a:ea typeface="Univers-Light"/>
            </a:endParaRPr>
          </a:p>
        </p:txBody>
      </p:sp>
      <p:sp>
        <p:nvSpPr>
          <p:cNvPr id="4" name="Rectangle 4"/>
          <p:cNvSpPr>
            <a:spLocks noGrp="1" noChangeArrowheads="1"/>
          </p:cNvSpPr>
          <p:nvPr>
            <p:ph type="dt" sz="half" idx="10"/>
          </p:nvPr>
        </p:nvSpPr>
        <p:spPr>
          <a:xfrm>
            <a:off x="457200" y="6245225"/>
            <a:ext cx="2133600" cy="476250"/>
          </a:xfrm>
          <a:ln/>
        </p:spPr>
        <p:txBody>
          <a:bodyPr/>
          <a:lstStyle>
            <a:lvl1pPr>
              <a:defRPr/>
            </a:lvl1pPr>
          </a:lstStyle>
          <a:p>
            <a:pPr>
              <a:defRPr/>
            </a:pPr>
            <a:r>
              <a:rPr lang="en-US"/>
              <a:t>© 2014, John Wiley &amp; Sons, Inc.</a:t>
            </a:r>
          </a:p>
        </p:txBody>
      </p:sp>
      <p:sp>
        <p:nvSpPr>
          <p:cNvPr id="5" name="Rectangle 5"/>
          <p:cNvSpPr>
            <a:spLocks noGrp="1" noChangeArrowheads="1"/>
          </p:cNvSpPr>
          <p:nvPr>
            <p:ph type="ftr" sz="quarter" idx="11"/>
          </p:nvPr>
        </p:nvSpPr>
        <p:spPr>
          <a:xfrm>
            <a:off x="2629403" y="6245225"/>
            <a:ext cx="3885191" cy="476250"/>
          </a:xfrm>
          <a:ln/>
        </p:spPr>
        <p:txBody>
          <a:bodyPr/>
          <a:lstStyle>
            <a:lvl1pPr>
              <a:defRPr/>
            </a:lvl1pPr>
          </a:lstStyle>
          <a:p>
            <a:pPr>
              <a:defRPr/>
            </a:pPr>
            <a:r>
              <a:rPr lang="en-US"/>
              <a:t>Microsoft Official Academic Course, Microsoft Access 2013</a:t>
            </a:r>
            <a:endParaRPr lang="en-US" dirty="0"/>
          </a:p>
        </p:txBody>
      </p:sp>
      <p:sp>
        <p:nvSpPr>
          <p:cNvPr id="6" name="Rectangle 6"/>
          <p:cNvSpPr>
            <a:spLocks noGrp="1" noChangeArrowheads="1"/>
          </p:cNvSpPr>
          <p:nvPr>
            <p:ph type="sldNum" sz="quarter" idx="12"/>
          </p:nvPr>
        </p:nvSpPr>
        <p:spPr>
          <a:xfrm>
            <a:off x="6553200" y="6245225"/>
            <a:ext cx="2133600" cy="476250"/>
          </a:xfrm>
          <a:ln/>
        </p:spPr>
        <p:txBody>
          <a:bodyPr/>
          <a:lstStyle>
            <a:lvl1pPr>
              <a:defRPr/>
            </a:lvl1pPr>
          </a:lstStyle>
          <a:p>
            <a:pPr>
              <a:defRPr/>
            </a:pPr>
            <a:fld id="{3227066C-25CD-4A3B-B69F-B91E783C25B3}" type="slidenum">
              <a:rPr lang="en-US"/>
              <a:pPr>
                <a:defRPr/>
              </a:pPr>
              <a:t>85</a:t>
            </a:fld>
            <a:endParaRPr lang="en-US"/>
          </a:p>
        </p:txBody>
      </p:sp>
    </p:spTree>
    <p:extLst>
      <p:ext uri="{BB962C8B-B14F-4D97-AF65-F5344CB8AC3E}">
        <p14:creationId xmlns:p14="http://schemas.microsoft.com/office/powerpoint/2010/main" val="348346737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cs-CZ" sz="2800" b="0" i="0" u="none" strike="noStrike" baseline="0">
                <a:solidFill>
                  <a:srgbClr val="BA141A"/>
                </a:solidFill>
                <a:latin typeface="Segoe"/>
                <a:ea typeface="ＭＳ ゴシック"/>
              </a:rPr>
              <a:t>Step by Step: Adjust Page Margins and Change Page Orientation for Forms and Reports</a:t>
            </a:r>
          </a:p>
        </p:txBody>
      </p:sp>
      <p:sp>
        <p:nvSpPr>
          <p:cNvPr id="3" name="Text Placeholder 2"/>
          <p:cNvSpPr>
            <a:spLocks noGrp="1"/>
          </p:cNvSpPr>
          <p:nvPr>
            <p:ph type="body" idx="1"/>
          </p:nvPr>
        </p:nvSpPr>
        <p:spPr/>
        <p:txBody>
          <a:bodyPr/>
          <a:lstStyle/>
          <a:p>
            <a:pPr lvl="0" rtl="0"/>
            <a:r>
              <a:rPr lang="cs-CZ" b="1" i="0" u="none" strike="noStrike" baseline="0">
                <a:solidFill>
                  <a:srgbClr val="000000"/>
                </a:solidFill>
                <a:latin typeface="Segoe"/>
                <a:ea typeface="ＭＳ ゴシック"/>
              </a:rPr>
              <a:t>USE </a:t>
            </a:r>
            <a:r>
              <a:rPr lang="cs-CZ" b="0" i="0" u="none" strike="noStrike" baseline="0">
                <a:solidFill>
                  <a:srgbClr val="000000"/>
                </a:solidFill>
                <a:latin typeface="Segoe"/>
                <a:ea typeface="ＭＳ ゴシック"/>
              </a:rPr>
              <a:t>the database that is </a:t>
            </a:r>
            <a:br>
              <a:rPr lang="cs-CZ" b="0" i="0" u="none" strike="noStrike" baseline="0">
                <a:solidFill>
                  <a:srgbClr val="000000"/>
                </a:solidFill>
                <a:latin typeface="Segoe"/>
                <a:ea typeface="ＭＳ ゴシック"/>
              </a:rPr>
            </a:br>
            <a:r>
              <a:rPr lang="cs-CZ" b="0" i="0" u="none" strike="noStrike" baseline="0">
                <a:solidFill>
                  <a:srgbClr val="000000"/>
                </a:solidFill>
                <a:latin typeface="Segoe"/>
                <a:ea typeface="ＭＳ ゴシック"/>
              </a:rPr>
              <a:t>open from the previous </a:t>
            </a:r>
            <a:br>
              <a:rPr lang="cs-CZ" b="0" i="0" u="none" strike="noStrike" baseline="0">
                <a:solidFill>
                  <a:srgbClr val="000000"/>
                </a:solidFill>
                <a:latin typeface="Segoe"/>
                <a:ea typeface="ＭＳ ゴシック"/>
              </a:rPr>
            </a:br>
            <a:r>
              <a:rPr lang="cs-CZ" b="0" i="0" u="none" strike="noStrike" baseline="0">
                <a:solidFill>
                  <a:srgbClr val="000000"/>
                </a:solidFill>
                <a:latin typeface="Segoe"/>
                <a:ea typeface="ＭＳ ゴシック"/>
              </a:rPr>
              <a:t>exercise.</a:t>
            </a:r>
          </a:p>
          <a:p>
            <a:pPr lvl="1" rtl="0"/>
            <a:r>
              <a:rPr lang="cs-CZ" b="0" i="0" u="none" strike="noStrike" baseline="0">
                <a:solidFill>
                  <a:srgbClr val="000000"/>
                </a:solidFill>
                <a:latin typeface="Segoe"/>
                <a:ea typeface="ＭＳ ゴシック"/>
              </a:rPr>
              <a:t>Click the </a:t>
            </a:r>
            <a:r>
              <a:rPr lang="cs-CZ" b="1" i="0" u="none" strike="noStrike" baseline="0">
                <a:solidFill>
                  <a:srgbClr val="000000"/>
                </a:solidFill>
                <a:latin typeface="Segoe"/>
                <a:ea typeface="ＭＳ ゴシック"/>
              </a:rPr>
              <a:t>Modified </a:t>
            </a:r>
            <a:br>
              <a:rPr lang="cs-CZ" b="1" i="0" u="none" strike="noStrike" baseline="0">
                <a:solidFill>
                  <a:srgbClr val="000000"/>
                </a:solidFill>
                <a:latin typeface="Segoe"/>
                <a:ea typeface="ＭＳ ゴシック"/>
              </a:rPr>
            </a:br>
            <a:r>
              <a:rPr lang="cs-CZ" b="1" i="0" u="none" strike="noStrike" baseline="0">
                <a:solidFill>
                  <a:srgbClr val="000000"/>
                </a:solidFill>
                <a:latin typeface="Segoe"/>
                <a:ea typeface="ＭＳ ゴシック"/>
              </a:rPr>
              <a:t>Inventory Form </a:t>
            </a:r>
            <a:r>
              <a:rPr lang="cs-CZ" b="0" i="0" u="none" strike="noStrike" baseline="0">
                <a:solidFill>
                  <a:srgbClr val="000000"/>
                </a:solidFill>
                <a:latin typeface="Segoe"/>
                <a:ea typeface="ＭＳ ゴシック"/>
              </a:rPr>
              <a:t>in </a:t>
            </a:r>
            <a:br>
              <a:rPr lang="cs-CZ" b="0" i="0" u="none" strike="noStrike" baseline="0">
                <a:solidFill>
                  <a:srgbClr val="000000"/>
                </a:solidFill>
                <a:latin typeface="Segoe"/>
                <a:ea typeface="ＭＳ ゴシック"/>
              </a:rPr>
            </a:br>
            <a:r>
              <a:rPr lang="cs-CZ" b="0" i="0" u="none" strike="noStrike" baseline="0">
                <a:solidFill>
                  <a:srgbClr val="000000"/>
                </a:solidFill>
                <a:latin typeface="Segoe"/>
                <a:ea typeface="ＭＳ ゴシック"/>
              </a:rPr>
              <a:t>the Navigation </a:t>
            </a:r>
            <a:br>
              <a:rPr lang="cs-CZ" b="0" i="0" u="none" strike="noStrike" baseline="0">
                <a:solidFill>
                  <a:srgbClr val="000000"/>
                </a:solidFill>
                <a:latin typeface="Segoe"/>
                <a:ea typeface="ＭＳ ゴシック"/>
              </a:rPr>
            </a:br>
            <a:r>
              <a:rPr lang="cs-CZ" b="0" i="0" u="none" strike="noStrike" baseline="0">
                <a:solidFill>
                  <a:srgbClr val="000000"/>
                </a:solidFill>
                <a:latin typeface="Segoe"/>
                <a:ea typeface="ＭＳ ゴシック"/>
              </a:rPr>
              <a:t>Pane and click the </a:t>
            </a:r>
            <a:br>
              <a:rPr lang="cs-CZ" b="0" i="0" u="none" strike="noStrike" baseline="0">
                <a:solidFill>
                  <a:srgbClr val="000000"/>
                </a:solidFill>
                <a:latin typeface="Segoe"/>
                <a:ea typeface="ＭＳ ゴシック"/>
              </a:rPr>
            </a:br>
            <a:r>
              <a:rPr lang="cs-CZ" b="1" i="0" u="none" strike="noStrike" baseline="0">
                <a:solidFill>
                  <a:srgbClr val="000000"/>
                </a:solidFill>
                <a:latin typeface="Segoe"/>
                <a:ea typeface="ＭＳ ゴシック"/>
              </a:rPr>
              <a:t>FILE </a:t>
            </a:r>
            <a:r>
              <a:rPr lang="cs-CZ" b="0" i="0" u="none" strike="noStrike" baseline="0">
                <a:solidFill>
                  <a:srgbClr val="000000"/>
                </a:solidFill>
                <a:latin typeface="Segoe"/>
                <a:ea typeface="ＭＳ ゴシック"/>
              </a:rPr>
              <a:t>tab.</a:t>
            </a:r>
          </a:p>
          <a:p>
            <a:pPr lvl="1" rtl="0"/>
            <a:r>
              <a:rPr lang="cs-CZ" b="0" i="0" u="none" strike="noStrike" baseline="0">
                <a:solidFill>
                  <a:srgbClr val="000000"/>
                </a:solidFill>
                <a:latin typeface="Segoe"/>
                <a:ea typeface="ＭＳ ゴシック"/>
              </a:rPr>
              <a:t>On the FILE tab, </a:t>
            </a:r>
            <a:br>
              <a:rPr lang="cs-CZ" b="0" i="0" u="none" strike="noStrike" baseline="0">
                <a:solidFill>
                  <a:srgbClr val="000000"/>
                </a:solidFill>
                <a:latin typeface="Segoe"/>
                <a:ea typeface="ＭＳ ゴシック"/>
              </a:rPr>
            </a:br>
            <a:r>
              <a:rPr lang="cs-CZ" b="0" i="0" u="none" strike="noStrike" baseline="0">
                <a:solidFill>
                  <a:srgbClr val="000000"/>
                </a:solidFill>
                <a:latin typeface="Segoe"/>
                <a:ea typeface="ＭＳ ゴシック"/>
              </a:rPr>
              <a:t>click the </a:t>
            </a:r>
            <a:r>
              <a:rPr lang="cs-CZ" b="1" i="0" u="none" strike="noStrike" baseline="0">
                <a:solidFill>
                  <a:srgbClr val="000000"/>
                </a:solidFill>
                <a:latin typeface="Segoe"/>
                <a:ea typeface="ＭＳ ゴシック"/>
              </a:rPr>
              <a:t>Print </a:t>
            </a:r>
            <a:br>
              <a:rPr lang="cs-CZ" b="1" i="0" u="none" strike="noStrike" baseline="0">
                <a:solidFill>
                  <a:srgbClr val="000000"/>
                </a:solidFill>
                <a:latin typeface="Segoe"/>
                <a:ea typeface="ＭＳ ゴシック"/>
              </a:rPr>
            </a:br>
            <a:r>
              <a:rPr lang="cs-CZ" b="0" i="0" u="none" strike="noStrike" baseline="0">
                <a:solidFill>
                  <a:srgbClr val="000000"/>
                </a:solidFill>
                <a:latin typeface="Segoe"/>
                <a:ea typeface="ＭＳ ゴシック"/>
              </a:rPr>
              <a:t>button to display </a:t>
            </a:r>
            <a:br>
              <a:rPr lang="cs-CZ" b="0" i="0" u="none" strike="noStrike" baseline="0">
                <a:solidFill>
                  <a:srgbClr val="000000"/>
                </a:solidFill>
                <a:latin typeface="Segoe"/>
                <a:ea typeface="ＭＳ ゴシック"/>
              </a:rPr>
            </a:br>
            <a:r>
              <a:rPr lang="cs-CZ" b="0" i="0" u="none" strike="noStrike" baseline="0">
                <a:solidFill>
                  <a:srgbClr val="000000"/>
                </a:solidFill>
                <a:latin typeface="Segoe"/>
                <a:ea typeface="ＭＳ ゴシック"/>
              </a:rPr>
              <a:t>the Print menu, as shown above.</a:t>
            </a:r>
            <a:endParaRPr lang="cs-CZ" b="0" i="0" u="none" strike="noStrike" baseline="0">
              <a:solidFill>
                <a:srgbClr val="000000"/>
              </a:solidFill>
              <a:latin typeface="Univers-Light"/>
              <a:ea typeface="Univers-Light"/>
            </a:endParaRPr>
          </a:p>
        </p:txBody>
      </p:sp>
      <p:sp>
        <p:nvSpPr>
          <p:cNvPr id="4" name="Rectangle 4"/>
          <p:cNvSpPr>
            <a:spLocks noGrp="1" noChangeArrowheads="1"/>
          </p:cNvSpPr>
          <p:nvPr>
            <p:ph type="dt" sz="half" idx="10"/>
          </p:nvPr>
        </p:nvSpPr>
        <p:spPr>
          <a:xfrm>
            <a:off x="457200" y="6245225"/>
            <a:ext cx="2133600" cy="476250"/>
          </a:xfrm>
          <a:ln/>
        </p:spPr>
        <p:txBody>
          <a:bodyPr/>
          <a:lstStyle>
            <a:lvl1pPr>
              <a:defRPr/>
            </a:lvl1pPr>
          </a:lstStyle>
          <a:p>
            <a:pPr>
              <a:defRPr/>
            </a:pPr>
            <a:r>
              <a:rPr lang="en-US"/>
              <a:t>© 2014, John Wiley &amp; Sons, Inc.</a:t>
            </a:r>
          </a:p>
        </p:txBody>
      </p:sp>
      <p:sp>
        <p:nvSpPr>
          <p:cNvPr id="5" name="Rectangle 5"/>
          <p:cNvSpPr>
            <a:spLocks noGrp="1" noChangeArrowheads="1"/>
          </p:cNvSpPr>
          <p:nvPr>
            <p:ph type="ftr" sz="quarter" idx="11"/>
          </p:nvPr>
        </p:nvSpPr>
        <p:spPr>
          <a:xfrm>
            <a:off x="2629403" y="6245225"/>
            <a:ext cx="3885191" cy="476250"/>
          </a:xfrm>
          <a:ln/>
        </p:spPr>
        <p:txBody>
          <a:bodyPr/>
          <a:lstStyle>
            <a:lvl1pPr>
              <a:defRPr/>
            </a:lvl1pPr>
          </a:lstStyle>
          <a:p>
            <a:pPr>
              <a:defRPr/>
            </a:pPr>
            <a:r>
              <a:rPr lang="en-US"/>
              <a:t>Microsoft Official Academic Course, Microsoft Access 2013</a:t>
            </a:r>
            <a:endParaRPr lang="en-US" dirty="0"/>
          </a:p>
        </p:txBody>
      </p:sp>
      <p:sp>
        <p:nvSpPr>
          <p:cNvPr id="6" name="Rectangle 6"/>
          <p:cNvSpPr>
            <a:spLocks noGrp="1" noChangeArrowheads="1"/>
          </p:cNvSpPr>
          <p:nvPr>
            <p:ph type="sldNum" sz="quarter" idx="12"/>
          </p:nvPr>
        </p:nvSpPr>
        <p:spPr>
          <a:xfrm>
            <a:off x="6553200" y="6245225"/>
            <a:ext cx="2133600" cy="476250"/>
          </a:xfrm>
          <a:ln/>
        </p:spPr>
        <p:txBody>
          <a:bodyPr/>
          <a:lstStyle>
            <a:lvl1pPr>
              <a:defRPr/>
            </a:lvl1pPr>
          </a:lstStyle>
          <a:p>
            <a:pPr>
              <a:defRPr/>
            </a:pPr>
            <a:fld id="{3227066C-25CD-4A3B-B69F-B91E783C25B3}" type="slidenum">
              <a:rPr lang="en-US"/>
              <a:pPr>
                <a:defRPr/>
              </a:pPr>
              <a:t>86</a:t>
            </a:fld>
            <a:endParaRPr lang="en-US"/>
          </a:p>
        </p:txBody>
      </p:sp>
      <p:pic>
        <p:nvPicPr>
          <p:cNvPr id="7" name="Picture 6" descr="085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21667" y="1676401"/>
            <a:ext cx="4679758" cy="3410884"/>
          </a:xfrm>
          <a:prstGeom prst="rect">
            <a:avLst/>
          </a:prstGeom>
        </p:spPr>
      </p:pic>
    </p:spTree>
    <p:extLst>
      <p:ext uri="{BB962C8B-B14F-4D97-AF65-F5344CB8AC3E}">
        <p14:creationId xmlns:p14="http://schemas.microsoft.com/office/powerpoint/2010/main" val="18015722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cs-CZ" sz="2800" b="0" i="0" u="none" strike="noStrike" baseline="0">
                <a:solidFill>
                  <a:srgbClr val="BA141A"/>
                </a:solidFill>
                <a:latin typeface="Segoe"/>
                <a:ea typeface="ＭＳ ゴシック"/>
              </a:rPr>
              <a:t>Step by Step: Adjust Page Margins and Change Page Orientation for Forms and Reports</a:t>
            </a:r>
          </a:p>
        </p:txBody>
      </p:sp>
      <p:sp>
        <p:nvSpPr>
          <p:cNvPr id="3" name="Text Placeholder 2"/>
          <p:cNvSpPr>
            <a:spLocks noGrp="1"/>
          </p:cNvSpPr>
          <p:nvPr>
            <p:ph type="body" idx="1"/>
          </p:nvPr>
        </p:nvSpPr>
        <p:spPr/>
        <p:txBody>
          <a:bodyPr/>
          <a:lstStyle/>
          <a:p>
            <a:pPr lvl="1" rtl="0">
              <a:buFont typeface="+mj-lt"/>
              <a:buAutoNum type="arabicPeriod" startAt="3"/>
            </a:pPr>
            <a:r>
              <a:rPr lang="cs-CZ" b="0" i="0" u="none" strike="noStrike" baseline="0">
                <a:solidFill>
                  <a:srgbClr val="000000"/>
                </a:solidFill>
                <a:latin typeface="Segoe"/>
                <a:ea typeface="ＭＳ ゴシック"/>
              </a:rPr>
              <a:t>Click the </a:t>
            </a:r>
            <a:r>
              <a:rPr lang="cs-CZ" b="1" i="0" u="none" strike="noStrike" baseline="0">
                <a:solidFill>
                  <a:srgbClr val="000000"/>
                </a:solidFill>
                <a:latin typeface="Segoe"/>
                <a:ea typeface="ＭＳ ゴシック"/>
              </a:rPr>
              <a:t>Print Preview</a:t>
            </a:r>
            <a:r>
              <a:rPr lang="cs-CZ" b="1" i="0" u="none" strike="noStrike" baseline="0">
                <a:solidFill>
                  <a:srgbClr val="000000"/>
                </a:solidFill>
                <a:latin typeface="Segoe"/>
                <a:ea typeface="Univers-BlackExt"/>
              </a:rPr>
              <a:t> </a:t>
            </a:r>
            <a:r>
              <a:rPr lang="cs-CZ" b="0" i="0" u="none" strike="noStrike" baseline="0">
                <a:solidFill>
                  <a:srgbClr val="000000"/>
                </a:solidFill>
                <a:latin typeface="Segoe"/>
                <a:ea typeface="ＭＳ ゴシック"/>
              </a:rPr>
              <a:t>command. The Print Preview screen appears with a preview of the form, as shown below. Notice the form’s field borders exceed the width of the right margin.</a:t>
            </a:r>
          </a:p>
        </p:txBody>
      </p:sp>
      <p:sp>
        <p:nvSpPr>
          <p:cNvPr id="4" name="Rectangle 4"/>
          <p:cNvSpPr>
            <a:spLocks noGrp="1" noChangeArrowheads="1"/>
          </p:cNvSpPr>
          <p:nvPr>
            <p:ph type="dt" sz="half" idx="10"/>
          </p:nvPr>
        </p:nvSpPr>
        <p:spPr>
          <a:xfrm>
            <a:off x="457200" y="6245225"/>
            <a:ext cx="2133600" cy="476250"/>
          </a:xfrm>
          <a:ln/>
        </p:spPr>
        <p:txBody>
          <a:bodyPr/>
          <a:lstStyle>
            <a:lvl1pPr>
              <a:defRPr/>
            </a:lvl1pPr>
          </a:lstStyle>
          <a:p>
            <a:pPr>
              <a:defRPr/>
            </a:pPr>
            <a:r>
              <a:rPr lang="en-US"/>
              <a:t>© 2014, John Wiley &amp; Sons, Inc.</a:t>
            </a:r>
          </a:p>
        </p:txBody>
      </p:sp>
      <p:sp>
        <p:nvSpPr>
          <p:cNvPr id="5" name="Rectangle 5"/>
          <p:cNvSpPr>
            <a:spLocks noGrp="1" noChangeArrowheads="1"/>
          </p:cNvSpPr>
          <p:nvPr>
            <p:ph type="ftr" sz="quarter" idx="11"/>
          </p:nvPr>
        </p:nvSpPr>
        <p:spPr>
          <a:xfrm>
            <a:off x="2629403" y="6245225"/>
            <a:ext cx="3885191" cy="476250"/>
          </a:xfrm>
          <a:ln/>
        </p:spPr>
        <p:txBody>
          <a:bodyPr/>
          <a:lstStyle>
            <a:lvl1pPr>
              <a:defRPr/>
            </a:lvl1pPr>
          </a:lstStyle>
          <a:p>
            <a:pPr>
              <a:defRPr/>
            </a:pPr>
            <a:r>
              <a:rPr lang="en-US"/>
              <a:t>Microsoft Official Academic Course, Microsoft Access 2013</a:t>
            </a:r>
            <a:endParaRPr lang="en-US" dirty="0"/>
          </a:p>
        </p:txBody>
      </p:sp>
      <p:sp>
        <p:nvSpPr>
          <p:cNvPr id="6" name="Rectangle 6"/>
          <p:cNvSpPr>
            <a:spLocks noGrp="1" noChangeArrowheads="1"/>
          </p:cNvSpPr>
          <p:nvPr>
            <p:ph type="sldNum" sz="quarter" idx="12"/>
          </p:nvPr>
        </p:nvSpPr>
        <p:spPr>
          <a:xfrm>
            <a:off x="6553200" y="6245225"/>
            <a:ext cx="2133600" cy="476250"/>
          </a:xfrm>
          <a:ln/>
        </p:spPr>
        <p:txBody>
          <a:bodyPr/>
          <a:lstStyle>
            <a:lvl1pPr>
              <a:defRPr/>
            </a:lvl1pPr>
          </a:lstStyle>
          <a:p>
            <a:pPr>
              <a:defRPr/>
            </a:pPr>
            <a:fld id="{3227066C-25CD-4A3B-B69F-B91E783C25B3}" type="slidenum">
              <a:rPr lang="en-US"/>
              <a:pPr>
                <a:defRPr/>
              </a:pPr>
              <a:t>87</a:t>
            </a:fld>
            <a:endParaRPr lang="en-US"/>
          </a:p>
        </p:txBody>
      </p:sp>
      <p:pic>
        <p:nvPicPr>
          <p:cNvPr id="7" name="Picture 6" descr="0857.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1200" y="3048000"/>
            <a:ext cx="5635364" cy="3084376"/>
          </a:xfrm>
          <a:prstGeom prst="rect">
            <a:avLst/>
          </a:prstGeom>
        </p:spPr>
      </p:pic>
    </p:spTree>
    <p:extLst>
      <p:ext uri="{BB962C8B-B14F-4D97-AF65-F5344CB8AC3E}">
        <p14:creationId xmlns:p14="http://schemas.microsoft.com/office/powerpoint/2010/main" val="392580231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cs-CZ" sz="2800" b="0" i="0" u="none" strike="noStrike" baseline="0">
                <a:solidFill>
                  <a:srgbClr val="BA141A"/>
                </a:solidFill>
                <a:latin typeface="Segoe"/>
                <a:ea typeface="ＭＳ ゴシック"/>
              </a:rPr>
              <a:t>Step by Step: Adjust Page Margins and Change Page Orientation for Forms and Reports</a:t>
            </a:r>
          </a:p>
        </p:txBody>
      </p:sp>
      <p:sp>
        <p:nvSpPr>
          <p:cNvPr id="3" name="Text Placeholder 2"/>
          <p:cNvSpPr>
            <a:spLocks noGrp="1"/>
          </p:cNvSpPr>
          <p:nvPr>
            <p:ph type="body" idx="1"/>
          </p:nvPr>
        </p:nvSpPr>
        <p:spPr/>
        <p:txBody>
          <a:bodyPr/>
          <a:lstStyle/>
          <a:p>
            <a:pPr lvl="1" rtl="0">
              <a:buFont typeface="+mj-lt"/>
              <a:buAutoNum type="arabicPeriod" startAt="4"/>
            </a:pPr>
            <a:r>
              <a:rPr lang="cs-CZ" b="0" i="0" u="none" strike="noStrike" baseline="0">
                <a:solidFill>
                  <a:srgbClr val="000000"/>
                </a:solidFill>
                <a:latin typeface="Segoe"/>
                <a:ea typeface="ＭＳ ゴシック"/>
              </a:rPr>
              <a:t>In the Page Layout group, click the </a:t>
            </a:r>
            <a:r>
              <a:rPr lang="cs-CZ" b="1" i="0" u="none" strike="noStrike" baseline="0">
                <a:solidFill>
                  <a:srgbClr val="000000"/>
                </a:solidFill>
                <a:latin typeface="Segoe"/>
                <a:ea typeface="ＭＳ ゴシック"/>
              </a:rPr>
              <a:t>Landscape</a:t>
            </a:r>
            <a:r>
              <a:rPr lang="cs-CZ" b="1" i="0" u="none" strike="noStrike" baseline="0">
                <a:solidFill>
                  <a:srgbClr val="000000"/>
                </a:solidFill>
                <a:latin typeface="Segoe"/>
                <a:ea typeface="Univers-BlackExt"/>
              </a:rPr>
              <a:t> </a:t>
            </a:r>
            <a:r>
              <a:rPr lang="cs-CZ" b="0" i="0" u="none" strike="noStrike" baseline="0">
                <a:solidFill>
                  <a:srgbClr val="000000"/>
                </a:solidFill>
                <a:latin typeface="Segoe"/>
                <a:ea typeface="ＭＳ ゴシック"/>
              </a:rPr>
              <a:t>button to display the form in landscape view. Notice some of the form’s field borders still exceed the width of the right margin.</a:t>
            </a:r>
          </a:p>
        </p:txBody>
      </p:sp>
      <p:sp>
        <p:nvSpPr>
          <p:cNvPr id="4" name="Rectangle 4"/>
          <p:cNvSpPr>
            <a:spLocks noGrp="1" noChangeArrowheads="1"/>
          </p:cNvSpPr>
          <p:nvPr>
            <p:ph type="dt" sz="half" idx="10"/>
          </p:nvPr>
        </p:nvSpPr>
        <p:spPr>
          <a:xfrm>
            <a:off x="457200" y="6245225"/>
            <a:ext cx="2133600" cy="476250"/>
          </a:xfrm>
          <a:ln/>
        </p:spPr>
        <p:txBody>
          <a:bodyPr/>
          <a:lstStyle>
            <a:lvl1pPr>
              <a:defRPr/>
            </a:lvl1pPr>
          </a:lstStyle>
          <a:p>
            <a:pPr>
              <a:defRPr/>
            </a:pPr>
            <a:r>
              <a:rPr lang="en-US"/>
              <a:t>© 2014, John Wiley &amp; Sons, Inc.</a:t>
            </a:r>
          </a:p>
        </p:txBody>
      </p:sp>
      <p:sp>
        <p:nvSpPr>
          <p:cNvPr id="5" name="Rectangle 5"/>
          <p:cNvSpPr>
            <a:spLocks noGrp="1" noChangeArrowheads="1"/>
          </p:cNvSpPr>
          <p:nvPr>
            <p:ph type="ftr" sz="quarter" idx="11"/>
          </p:nvPr>
        </p:nvSpPr>
        <p:spPr>
          <a:xfrm>
            <a:off x="2629403" y="6245225"/>
            <a:ext cx="3885191" cy="476250"/>
          </a:xfrm>
          <a:ln/>
        </p:spPr>
        <p:txBody>
          <a:bodyPr/>
          <a:lstStyle>
            <a:lvl1pPr>
              <a:defRPr/>
            </a:lvl1pPr>
          </a:lstStyle>
          <a:p>
            <a:pPr>
              <a:defRPr/>
            </a:pPr>
            <a:r>
              <a:rPr lang="en-US"/>
              <a:t>Microsoft Official Academic Course, Microsoft Access 2013</a:t>
            </a:r>
            <a:endParaRPr lang="en-US" dirty="0"/>
          </a:p>
        </p:txBody>
      </p:sp>
      <p:sp>
        <p:nvSpPr>
          <p:cNvPr id="6" name="Rectangle 6"/>
          <p:cNvSpPr>
            <a:spLocks noGrp="1" noChangeArrowheads="1"/>
          </p:cNvSpPr>
          <p:nvPr>
            <p:ph type="sldNum" sz="quarter" idx="12"/>
          </p:nvPr>
        </p:nvSpPr>
        <p:spPr>
          <a:xfrm>
            <a:off x="6553200" y="6245225"/>
            <a:ext cx="2133600" cy="476250"/>
          </a:xfrm>
          <a:ln/>
        </p:spPr>
        <p:txBody>
          <a:bodyPr/>
          <a:lstStyle>
            <a:lvl1pPr>
              <a:defRPr/>
            </a:lvl1pPr>
          </a:lstStyle>
          <a:p>
            <a:pPr>
              <a:defRPr/>
            </a:pPr>
            <a:fld id="{3227066C-25CD-4A3B-B69F-B91E783C25B3}" type="slidenum">
              <a:rPr lang="en-US"/>
              <a:pPr>
                <a:defRPr/>
              </a:pPr>
              <a:t>88</a:t>
            </a:fld>
            <a:endParaRPr lang="en-US"/>
          </a:p>
        </p:txBody>
      </p:sp>
    </p:spTree>
    <p:extLst>
      <p:ext uri="{BB962C8B-B14F-4D97-AF65-F5344CB8AC3E}">
        <p14:creationId xmlns:p14="http://schemas.microsoft.com/office/powerpoint/2010/main" val="163049504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cs-CZ" sz="2800">
                <a:solidFill>
                  <a:srgbClr val="BA141A"/>
                </a:solidFill>
                <a:latin typeface="Segoe"/>
                <a:ea typeface="ＭＳ ゴシック"/>
              </a:rPr>
              <a:t>Step by Step: Adjust Page Margins and Change Page Orientation for Forms and Reports</a:t>
            </a:r>
            <a:endParaRPr lang="en-US" sz="2800"/>
          </a:p>
        </p:txBody>
      </p:sp>
      <p:sp>
        <p:nvSpPr>
          <p:cNvPr id="3" name="Content Placeholder 2"/>
          <p:cNvSpPr>
            <a:spLocks noGrp="1"/>
          </p:cNvSpPr>
          <p:nvPr>
            <p:ph idx="1"/>
          </p:nvPr>
        </p:nvSpPr>
        <p:spPr/>
        <p:txBody>
          <a:bodyPr/>
          <a:lstStyle/>
          <a:p>
            <a:pPr lvl="1">
              <a:buFont typeface="+mj-lt"/>
              <a:buAutoNum type="arabicPeriod" startAt="5"/>
            </a:pPr>
            <a:r>
              <a:rPr lang="cs-CZ" sz="2000">
                <a:solidFill>
                  <a:srgbClr val="000000"/>
                </a:solidFill>
                <a:latin typeface="Segoe"/>
                <a:ea typeface="ＭＳ ゴシック"/>
              </a:rPr>
              <a:t>In the Page Size group, click the </a:t>
            </a:r>
            <a:r>
              <a:rPr lang="cs-CZ" sz="2000" b="1">
                <a:solidFill>
                  <a:srgbClr val="000000"/>
                </a:solidFill>
                <a:latin typeface="Segoe"/>
                <a:ea typeface="ＭＳ ゴシック"/>
              </a:rPr>
              <a:t>Margins</a:t>
            </a:r>
            <a:r>
              <a:rPr lang="cs-CZ" sz="2000" b="1">
                <a:solidFill>
                  <a:srgbClr val="000000"/>
                </a:solidFill>
                <a:latin typeface="Segoe"/>
                <a:ea typeface="Univers-BlackExt"/>
              </a:rPr>
              <a:t> </a:t>
            </a:r>
            <a:r>
              <a:rPr lang="cs-CZ" sz="2000">
                <a:solidFill>
                  <a:srgbClr val="000000"/>
                </a:solidFill>
                <a:latin typeface="Segoe"/>
                <a:ea typeface="ＭＳ ゴシック"/>
              </a:rPr>
              <a:t>button. On the Margins menu that appears, click the </a:t>
            </a:r>
            <a:r>
              <a:rPr lang="cs-CZ" sz="2000" b="1">
                <a:solidFill>
                  <a:srgbClr val="000000"/>
                </a:solidFill>
                <a:latin typeface="Segoe"/>
                <a:ea typeface="ＭＳ ゴシック"/>
              </a:rPr>
              <a:t>Narrow</a:t>
            </a:r>
            <a:r>
              <a:rPr lang="cs-CZ" sz="2000" b="1">
                <a:solidFill>
                  <a:srgbClr val="000000"/>
                </a:solidFill>
                <a:latin typeface="Segoe"/>
                <a:ea typeface="Univers-BlackExt"/>
              </a:rPr>
              <a:t> </a:t>
            </a:r>
            <a:r>
              <a:rPr lang="cs-CZ" sz="2000">
                <a:solidFill>
                  <a:srgbClr val="000000"/>
                </a:solidFill>
                <a:latin typeface="Segoe"/>
                <a:ea typeface="ＭＳ ゴシック"/>
              </a:rPr>
              <a:t>option. The form’s field borders have been adjusted and are now within the right margin, and the print layout now appears complete. Your screen should resemble the form as shown below. In the Close Preview group, click the </a:t>
            </a:r>
            <a:r>
              <a:rPr lang="cs-CZ" sz="2000" b="1">
                <a:solidFill>
                  <a:srgbClr val="000000"/>
                </a:solidFill>
                <a:latin typeface="Segoe"/>
                <a:ea typeface="ＭＳ ゴシック"/>
              </a:rPr>
              <a:t>Close Print Preview </a:t>
            </a:r>
            <a:r>
              <a:rPr lang="cs-CZ" sz="2000">
                <a:solidFill>
                  <a:srgbClr val="000000"/>
                </a:solidFill>
                <a:latin typeface="Segoe"/>
                <a:ea typeface="ＭＳ ゴシック"/>
              </a:rPr>
              <a:t>button to return to the Access database screen.</a:t>
            </a:r>
          </a:p>
        </p:txBody>
      </p:sp>
      <p:sp>
        <p:nvSpPr>
          <p:cNvPr id="4" name="Date Placeholder 3"/>
          <p:cNvSpPr>
            <a:spLocks noGrp="1"/>
          </p:cNvSpPr>
          <p:nvPr>
            <p:ph type="dt" sz="half" idx="10"/>
          </p:nvPr>
        </p:nvSpPr>
        <p:spPr/>
        <p:txBody>
          <a:bodyPr/>
          <a:lstStyle/>
          <a:p>
            <a:pPr>
              <a:defRPr/>
            </a:pPr>
            <a:r>
              <a:rPr lang="en-US"/>
              <a:t>© 2014, John Wiley &amp; Sons, Inc.</a:t>
            </a:r>
            <a:endParaRPr lang="en-US" dirty="0"/>
          </a:p>
        </p:txBody>
      </p:sp>
      <p:sp>
        <p:nvSpPr>
          <p:cNvPr id="5" name="Footer Placeholder 4"/>
          <p:cNvSpPr>
            <a:spLocks noGrp="1"/>
          </p:cNvSpPr>
          <p:nvPr>
            <p:ph type="ftr" sz="quarter" idx="11"/>
          </p:nvPr>
        </p:nvSpPr>
        <p:spPr/>
        <p:txBody>
          <a:bodyPr/>
          <a:lstStyle/>
          <a:p>
            <a:pPr>
              <a:defRPr/>
            </a:pPr>
            <a:r>
              <a:rPr lang="en-US" dirty="0"/>
              <a:t>Microsoft Official Academic Course, Microsoft Access 2013</a:t>
            </a:r>
          </a:p>
        </p:txBody>
      </p:sp>
      <p:sp>
        <p:nvSpPr>
          <p:cNvPr id="6" name="Slide Number Placeholder 5"/>
          <p:cNvSpPr>
            <a:spLocks noGrp="1"/>
          </p:cNvSpPr>
          <p:nvPr>
            <p:ph type="sldNum" sz="quarter" idx="12"/>
          </p:nvPr>
        </p:nvSpPr>
        <p:spPr/>
        <p:txBody>
          <a:bodyPr/>
          <a:lstStyle/>
          <a:p>
            <a:pPr>
              <a:defRPr/>
            </a:pPr>
            <a:fld id="{4453F413-A379-4AA4-A6AE-7C7FDF82C384}" type="slidenum">
              <a:rPr lang="en-US" smtClean="0"/>
              <a:pPr>
                <a:defRPr/>
              </a:pPr>
              <a:t>89</a:t>
            </a:fld>
            <a:endParaRPr lang="en-US" dirty="0"/>
          </a:p>
        </p:txBody>
      </p:sp>
      <p:pic>
        <p:nvPicPr>
          <p:cNvPr id="7" name="Picture 6" descr="0858.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90800" y="3733800"/>
            <a:ext cx="4715933" cy="2553458"/>
          </a:xfrm>
          <a:prstGeom prst="rect">
            <a:avLst/>
          </a:prstGeom>
        </p:spPr>
      </p:pic>
    </p:spTree>
    <p:extLst>
      <p:ext uri="{BB962C8B-B14F-4D97-AF65-F5344CB8AC3E}">
        <p14:creationId xmlns:p14="http://schemas.microsoft.com/office/powerpoint/2010/main" val="29529082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a:solidFill>
                  <a:srgbClr val="BA141A"/>
                </a:solidFill>
                <a:latin typeface="Segoe"/>
                <a:ea typeface="ＭＳ ゴシック"/>
              </a:rPr>
              <a:t>Step by Step: Add a Bound Control to a Report</a:t>
            </a:r>
          </a:p>
        </p:txBody>
      </p:sp>
      <p:sp>
        <p:nvSpPr>
          <p:cNvPr id="3" name="Text Placeholder 2"/>
          <p:cNvSpPr>
            <a:spLocks noGrp="1"/>
          </p:cNvSpPr>
          <p:nvPr>
            <p:ph type="body" idx="1"/>
          </p:nvPr>
        </p:nvSpPr>
        <p:spPr/>
        <p:txBody>
          <a:bodyPr/>
          <a:lstStyle/>
          <a:p>
            <a:pPr lvl="0" rtl="0"/>
            <a:r>
              <a:rPr lang="en-US" b="1" i="0" u="none" strike="noStrike" baseline="0">
                <a:solidFill>
                  <a:srgbClr val="000000"/>
                </a:solidFill>
                <a:latin typeface="Segoe"/>
                <a:ea typeface="ＭＳ ゴシック"/>
              </a:rPr>
              <a:t>USE </a:t>
            </a:r>
            <a:r>
              <a:rPr lang="en-US" b="0" i="0" u="none" strike="noStrike" baseline="0">
                <a:solidFill>
                  <a:srgbClr val="000000"/>
                </a:solidFill>
                <a:latin typeface="Segoe"/>
                <a:ea typeface="ＭＳ ゴシック"/>
              </a:rPr>
              <a:t>the database that is open from the previous exercise.</a:t>
            </a:r>
          </a:p>
          <a:p>
            <a:pPr lvl="1" rtl="0"/>
            <a:r>
              <a:rPr lang="en-US" b="0" i="0" u="none" strike="noStrike" baseline="0">
                <a:solidFill>
                  <a:srgbClr val="000000"/>
                </a:solidFill>
                <a:latin typeface="Segoe"/>
                <a:ea typeface="ＭＳ ゴシック"/>
              </a:rPr>
              <a:t>On the DESIGN contextual tab, in the Tools group, click the </a:t>
            </a:r>
            <a:r>
              <a:rPr lang="en-US" b="1" i="0" u="none" strike="noStrike" baseline="0">
                <a:solidFill>
                  <a:srgbClr val="000000"/>
                </a:solidFill>
                <a:latin typeface="Segoe"/>
                <a:ea typeface="ＭＳ ゴシック"/>
              </a:rPr>
              <a:t>Add Existing Fields </a:t>
            </a:r>
            <a:r>
              <a:rPr lang="en-US" b="0" i="0" u="none" strike="noStrike" baseline="0">
                <a:solidFill>
                  <a:srgbClr val="000000"/>
                </a:solidFill>
                <a:latin typeface="Segoe"/>
                <a:ea typeface="ＭＳ ゴシック"/>
              </a:rPr>
              <a:t>button. The Field List pane appears. Click the </a:t>
            </a:r>
            <a:r>
              <a:rPr lang="en-US" b="1" i="0" u="none" strike="noStrike" baseline="0">
                <a:solidFill>
                  <a:srgbClr val="000000"/>
                </a:solidFill>
                <a:latin typeface="Segoe"/>
                <a:ea typeface="ＭＳ ゴシック"/>
              </a:rPr>
              <a:t>Show all tables </a:t>
            </a:r>
            <a:r>
              <a:rPr lang="en-US" b="0" i="0" u="none" strike="noStrike" baseline="0">
                <a:solidFill>
                  <a:srgbClr val="000000"/>
                </a:solidFill>
                <a:latin typeface="Segoe"/>
                <a:ea typeface="ＭＳ ゴシック"/>
              </a:rPr>
              <a:t>link. The fields for the Inventory table appear, as shown below.</a:t>
            </a:r>
            <a:endParaRPr lang="en-US" b="0" i="0" u="none" strike="noStrike" baseline="0">
              <a:solidFill>
                <a:srgbClr val="000000"/>
              </a:solidFill>
              <a:latin typeface="Univers-Light"/>
              <a:ea typeface="Univers-Light"/>
            </a:endParaRPr>
          </a:p>
        </p:txBody>
      </p:sp>
      <p:sp>
        <p:nvSpPr>
          <p:cNvPr id="4" name="Rectangle 4"/>
          <p:cNvSpPr>
            <a:spLocks noGrp="1" noChangeArrowheads="1"/>
          </p:cNvSpPr>
          <p:nvPr>
            <p:ph type="dt" sz="half" idx="10"/>
          </p:nvPr>
        </p:nvSpPr>
        <p:spPr>
          <a:xfrm>
            <a:off x="457200" y="6245225"/>
            <a:ext cx="2133600" cy="476250"/>
          </a:xfrm>
          <a:ln/>
        </p:spPr>
        <p:txBody>
          <a:bodyPr/>
          <a:lstStyle>
            <a:lvl1pPr>
              <a:defRPr/>
            </a:lvl1pPr>
          </a:lstStyle>
          <a:p>
            <a:pPr>
              <a:defRPr/>
            </a:pPr>
            <a:r>
              <a:rPr lang="en-US"/>
              <a:t>© 2014, John Wiley &amp; Sons, Inc.</a:t>
            </a:r>
          </a:p>
        </p:txBody>
      </p:sp>
      <p:sp>
        <p:nvSpPr>
          <p:cNvPr id="5" name="Rectangle 5"/>
          <p:cNvSpPr>
            <a:spLocks noGrp="1" noChangeArrowheads="1"/>
          </p:cNvSpPr>
          <p:nvPr>
            <p:ph type="ftr" sz="quarter" idx="11"/>
          </p:nvPr>
        </p:nvSpPr>
        <p:spPr>
          <a:xfrm>
            <a:off x="2629403" y="6245225"/>
            <a:ext cx="3885191" cy="476250"/>
          </a:xfrm>
          <a:ln/>
        </p:spPr>
        <p:txBody>
          <a:bodyPr/>
          <a:lstStyle>
            <a:lvl1pPr>
              <a:defRPr/>
            </a:lvl1pPr>
          </a:lstStyle>
          <a:p>
            <a:pPr>
              <a:defRPr/>
            </a:pPr>
            <a:r>
              <a:rPr lang="en-US"/>
              <a:t>Microsoft Official Academic Course, Microsoft Access 2013</a:t>
            </a:r>
            <a:endParaRPr lang="en-US" dirty="0"/>
          </a:p>
        </p:txBody>
      </p:sp>
      <p:sp>
        <p:nvSpPr>
          <p:cNvPr id="6" name="Rectangle 6"/>
          <p:cNvSpPr>
            <a:spLocks noGrp="1" noChangeArrowheads="1"/>
          </p:cNvSpPr>
          <p:nvPr>
            <p:ph type="sldNum" sz="quarter" idx="12"/>
          </p:nvPr>
        </p:nvSpPr>
        <p:spPr>
          <a:xfrm>
            <a:off x="6553200" y="6245225"/>
            <a:ext cx="2133600" cy="476250"/>
          </a:xfrm>
          <a:ln/>
        </p:spPr>
        <p:txBody>
          <a:bodyPr/>
          <a:lstStyle>
            <a:lvl1pPr>
              <a:defRPr/>
            </a:lvl1pPr>
          </a:lstStyle>
          <a:p>
            <a:pPr>
              <a:defRPr/>
            </a:pPr>
            <a:fld id="{3227066C-25CD-4A3B-B69F-B91E783C25B3}" type="slidenum">
              <a:rPr lang="en-US"/>
              <a:pPr>
                <a:defRPr/>
              </a:pPr>
              <a:t>9</a:t>
            </a:fld>
            <a:endParaRPr lang="en-US"/>
          </a:p>
        </p:txBody>
      </p:sp>
      <p:pic>
        <p:nvPicPr>
          <p:cNvPr id="7" name="Picture 6" descr="0808.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7800" y="3505200"/>
            <a:ext cx="6465985" cy="2630344"/>
          </a:xfrm>
          <a:prstGeom prst="rect">
            <a:avLst/>
          </a:prstGeom>
        </p:spPr>
      </p:pic>
    </p:spTree>
    <p:extLst>
      <p:ext uri="{BB962C8B-B14F-4D97-AF65-F5344CB8AC3E}">
        <p14:creationId xmlns:p14="http://schemas.microsoft.com/office/powerpoint/2010/main" val="2892585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cs-CZ" sz="2800" b="0" i="0" u="none" strike="noStrike" baseline="0">
                <a:solidFill>
                  <a:srgbClr val="BA141A"/>
                </a:solidFill>
                <a:latin typeface="Segoe"/>
                <a:ea typeface="ＭＳ ゴシック"/>
              </a:rPr>
              <a:t>Step by Step: Adjust Page Margins and Change Page Orientation for Forms and Reports</a:t>
            </a:r>
          </a:p>
        </p:txBody>
      </p:sp>
      <p:sp>
        <p:nvSpPr>
          <p:cNvPr id="3" name="Text Placeholder 2"/>
          <p:cNvSpPr>
            <a:spLocks noGrp="1"/>
          </p:cNvSpPr>
          <p:nvPr>
            <p:ph type="body" idx="1"/>
          </p:nvPr>
        </p:nvSpPr>
        <p:spPr/>
        <p:txBody>
          <a:bodyPr/>
          <a:lstStyle/>
          <a:p>
            <a:pPr lvl="1" rtl="0">
              <a:buFont typeface="+mj-lt"/>
              <a:buAutoNum type="arabicPeriod" startAt="6"/>
            </a:pPr>
            <a:r>
              <a:rPr lang="cs-CZ" b="0" i="0" u="none" strike="noStrike" baseline="0">
                <a:solidFill>
                  <a:srgbClr val="000000"/>
                </a:solidFill>
                <a:latin typeface="Segoe"/>
                <a:ea typeface="ＭＳ ゴシック"/>
              </a:rPr>
              <a:t>Open the </a:t>
            </a:r>
            <a:r>
              <a:rPr lang="cs-CZ" b="1" i="0" u="none" strike="noStrike" baseline="0">
                <a:solidFill>
                  <a:srgbClr val="000000"/>
                </a:solidFill>
                <a:latin typeface="Segoe"/>
                <a:ea typeface="ＭＳ ゴシック"/>
              </a:rPr>
              <a:t>Toys By </a:t>
            </a:r>
            <a:br>
              <a:rPr lang="cs-CZ" b="1" i="0" u="none" strike="noStrike" baseline="0">
                <a:solidFill>
                  <a:srgbClr val="000000"/>
                </a:solidFill>
                <a:latin typeface="Segoe"/>
                <a:ea typeface="ＭＳ ゴシック"/>
              </a:rPr>
            </a:br>
            <a:r>
              <a:rPr lang="cs-CZ" b="1" i="0" u="none" strike="noStrike" baseline="0">
                <a:solidFill>
                  <a:srgbClr val="000000"/>
                </a:solidFill>
                <a:latin typeface="Segoe"/>
                <a:ea typeface="ＭＳ ゴシック"/>
              </a:rPr>
              <a:t>Quantity In Stock</a:t>
            </a:r>
            <a:r>
              <a:rPr lang="cs-CZ" b="0" i="0" u="none" strike="noStrike" baseline="0">
                <a:solidFill>
                  <a:srgbClr val="000000"/>
                </a:solidFill>
                <a:latin typeface="Segoe"/>
                <a:ea typeface="ＭＳ ゴシック"/>
              </a:rPr>
              <a:t> </a:t>
            </a:r>
            <a:br>
              <a:rPr lang="cs-CZ" b="0" i="0" u="none" strike="noStrike" baseline="0">
                <a:solidFill>
                  <a:srgbClr val="000000"/>
                </a:solidFill>
                <a:latin typeface="Segoe"/>
                <a:ea typeface="ＭＳ ゴシック"/>
              </a:rPr>
            </a:br>
            <a:r>
              <a:rPr lang="cs-CZ" b="0" i="0" u="none" strike="noStrike" baseline="0">
                <a:solidFill>
                  <a:srgbClr val="000000"/>
                </a:solidFill>
                <a:latin typeface="Segoe"/>
                <a:ea typeface="ＭＳ ゴシック"/>
              </a:rPr>
              <a:t>report.</a:t>
            </a:r>
          </a:p>
          <a:p>
            <a:pPr lvl="1" rtl="0">
              <a:buAutoNum type="arabicPeriod" startAt="6"/>
            </a:pPr>
            <a:r>
              <a:rPr lang="cs-CZ" b="0" i="0" u="none" strike="noStrike" baseline="0">
                <a:solidFill>
                  <a:srgbClr val="000000"/>
                </a:solidFill>
                <a:latin typeface="Segoe"/>
                <a:ea typeface="ＭＳ ゴシック"/>
              </a:rPr>
              <a:t>On the HOME tab, in </a:t>
            </a:r>
            <a:br>
              <a:rPr lang="cs-CZ" b="0" i="0" u="none" strike="noStrike" baseline="0">
                <a:solidFill>
                  <a:srgbClr val="000000"/>
                </a:solidFill>
                <a:latin typeface="Segoe"/>
                <a:ea typeface="ＭＳ ゴシック"/>
              </a:rPr>
            </a:br>
            <a:r>
              <a:rPr lang="cs-CZ" b="0" i="0" u="none" strike="noStrike" baseline="0">
                <a:solidFill>
                  <a:srgbClr val="000000"/>
                </a:solidFill>
                <a:latin typeface="Segoe"/>
                <a:ea typeface="ＭＳ ゴシック"/>
              </a:rPr>
              <a:t>the Views group, click </a:t>
            </a:r>
            <a:br>
              <a:rPr lang="cs-CZ" b="0" i="0" u="none" strike="noStrike" baseline="0">
                <a:solidFill>
                  <a:srgbClr val="000000"/>
                </a:solidFill>
                <a:latin typeface="Segoe"/>
                <a:ea typeface="ＭＳ ゴシック"/>
              </a:rPr>
            </a:br>
            <a:r>
              <a:rPr lang="cs-CZ" b="0" i="0" u="none" strike="noStrike" baseline="0">
                <a:solidFill>
                  <a:srgbClr val="000000"/>
                </a:solidFill>
                <a:latin typeface="Segoe"/>
                <a:ea typeface="ＭＳ ゴシック"/>
              </a:rPr>
              <a:t>the lower half of the </a:t>
            </a:r>
            <a:br>
              <a:rPr lang="cs-CZ" b="0" i="0" u="none" strike="noStrike" baseline="0">
                <a:solidFill>
                  <a:srgbClr val="000000"/>
                </a:solidFill>
                <a:latin typeface="Segoe"/>
                <a:ea typeface="ＭＳ ゴシック"/>
              </a:rPr>
            </a:br>
            <a:r>
              <a:rPr lang="cs-CZ" b="1" i="0" u="none" strike="noStrike" baseline="0">
                <a:solidFill>
                  <a:srgbClr val="000000"/>
                </a:solidFill>
                <a:latin typeface="Segoe"/>
                <a:ea typeface="ＭＳ ゴシック"/>
              </a:rPr>
              <a:t>View </a:t>
            </a:r>
            <a:r>
              <a:rPr lang="cs-CZ" b="0" i="0" u="none" strike="noStrike" baseline="0">
                <a:solidFill>
                  <a:srgbClr val="000000"/>
                </a:solidFill>
                <a:latin typeface="Segoe"/>
                <a:ea typeface="ＭＳ ゴシック"/>
              </a:rPr>
              <a:t>button and select </a:t>
            </a:r>
            <a:br>
              <a:rPr lang="cs-CZ" b="0" i="0" u="none" strike="noStrike" baseline="0">
                <a:solidFill>
                  <a:srgbClr val="000000"/>
                </a:solidFill>
                <a:latin typeface="Segoe"/>
                <a:ea typeface="ＭＳ ゴシック"/>
              </a:rPr>
            </a:br>
            <a:r>
              <a:rPr lang="cs-CZ" b="1" i="0" u="none" strike="noStrike" baseline="0">
                <a:solidFill>
                  <a:srgbClr val="000000"/>
                </a:solidFill>
                <a:latin typeface="Segoe"/>
                <a:ea typeface="ＭＳ ゴシック"/>
              </a:rPr>
              <a:t>Print Preview </a:t>
            </a:r>
            <a:r>
              <a:rPr lang="cs-CZ" b="0" i="0" u="none" strike="noStrike" baseline="0">
                <a:solidFill>
                  <a:srgbClr val="000000"/>
                </a:solidFill>
                <a:latin typeface="Segoe"/>
                <a:ea typeface="ＭＳ ゴシック"/>
              </a:rPr>
              <a:t>from the </a:t>
            </a:r>
            <a:br>
              <a:rPr lang="cs-CZ" b="0" i="0" u="none" strike="noStrike" baseline="0">
                <a:solidFill>
                  <a:srgbClr val="000000"/>
                </a:solidFill>
                <a:latin typeface="Segoe"/>
                <a:ea typeface="ＭＳ ゴシック"/>
              </a:rPr>
            </a:br>
            <a:r>
              <a:rPr lang="cs-CZ" b="0" i="0" u="none" strike="noStrike" baseline="0">
                <a:solidFill>
                  <a:srgbClr val="000000"/>
                </a:solidFill>
                <a:latin typeface="Segoe"/>
                <a:ea typeface="ＭＳ ゴシック"/>
              </a:rPr>
              <a:t>menu. The report is </a:t>
            </a:r>
            <a:br>
              <a:rPr lang="cs-CZ" b="0" i="0" u="none" strike="noStrike" baseline="0">
                <a:solidFill>
                  <a:srgbClr val="000000"/>
                </a:solidFill>
                <a:latin typeface="Segoe"/>
                <a:ea typeface="ＭＳ ゴシック"/>
              </a:rPr>
            </a:br>
            <a:r>
              <a:rPr lang="cs-CZ" b="0" i="0" u="none" strike="noStrike" baseline="0">
                <a:solidFill>
                  <a:srgbClr val="000000"/>
                </a:solidFill>
                <a:latin typeface="Segoe"/>
                <a:ea typeface="ＭＳ ゴシック"/>
              </a:rPr>
              <a:t>displayed in Print </a:t>
            </a:r>
            <a:br>
              <a:rPr lang="cs-CZ" b="0" i="0" u="none" strike="noStrike" baseline="0">
                <a:solidFill>
                  <a:srgbClr val="000000"/>
                </a:solidFill>
                <a:latin typeface="Segoe"/>
                <a:ea typeface="ＭＳ ゴシック"/>
              </a:rPr>
            </a:br>
            <a:r>
              <a:rPr lang="cs-CZ" b="0" i="0" u="none" strike="noStrike" baseline="0">
                <a:solidFill>
                  <a:srgbClr val="000000"/>
                </a:solidFill>
                <a:latin typeface="Segoe"/>
                <a:ea typeface="ＭＳ ゴシック"/>
              </a:rPr>
              <a:t>Preview, as shown above. Notice the Price field header and data in the last column exceed the width of the right margin.</a:t>
            </a:r>
            <a:endParaRPr lang="cs-CZ" b="0" i="0" u="none" strike="noStrike" baseline="0">
              <a:solidFill>
                <a:srgbClr val="000000"/>
              </a:solidFill>
              <a:latin typeface="Univers-Light"/>
              <a:ea typeface="Univers-Light"/>
            </a:endParaRPr>
          </a:p>
        </p:txBody>
      </p:sp>
      <p:sp>
        <p:nvSpPr>
          <p:cNvPr id="4" name="Rectangle 4"/>
          <p:cNvSpPr>
            <a:spLocks noGrp="1" noChangeArrowheads="1"/>
          </p:cNvSpPr>
          <p:nvPr>
            <p:ph type="dt" sz="half" idx="10"/>
          </p:nvPr>
        </p:nvSpPr>
        <p:spPr>
          <a:xfrm>
            <a:off x="457200" y="6245225"/>
            <a:ext cx="2133600" cy="476250"/>
          </a:xfrm>
          <a:ln/>
        </p:spPr>
        <p:txBody>
          <a:bodyPr/>
          <a:lstStyle>
            <a:lvl1pPr>
              <a:defRPr/>
            </a:lvl1pPr>
          </a:lstStyle>
          <a:p>
            <a:pPr>
              <a:defRPr/>
            </a:pPr>
            <a:r>
              <a:rPr lang="en-US"/>
              <a:t>© 2014, John Wiley &amp; Sons, Inc.</a:t>
            </a:r>
          </a:p>
        </p:txBody>
      </p:sp>
      <p:sp>
        <p:nvSpPr>
          <p:cNvPr id="5" name="Rectangle 5"/>
          <p:cNvSpPr>
            <a:spLocks noGrp="1" noChangeArrowheads="1"/>
          </p:cNvSpPr>
          <p:nvPr>
            <p:ph type="ftr" sz="quarter" idx="11"/>
          </p:nvPr>
        </p:nvSpPr>
        <p:spPr>
          <a:xfrm>
            <a:off x="2629403" y="6245225"/>
            <a:ext cx="3885191" cy="476250"/>
          </a:xfrm>
          <a:ln/>
        </p:spPr>
        <p:txBody>
          <a:bodyPr/>
          <a:lstStyle>
            <a:lvl1pPr>
              <a:defRPr/>
            </a:lvl1pPr>
          </a:lstStyle>
          <a:p>
            <a:pPr>
              <a:defRPr/>
            </a:pPr>
            <a:r>
              <a:rPr lang="en-US"/>
              <a:t>Microsoft Official Academic Course, Microsoft Access 2013</a:t>
            </a:r>
            <a:endParaRPr lang="en-US" dirty="0"/>
          </a:p>
        </p:txBody>
      </p:sp>
      <p:sp>
        <p:nvSpPr>
          <p:cNvPr id="6" name="Rectangle 6"/>
          <p:cNvSpPr>
            <a:spLocks noGrp="1" noChangeArrowheads="1"/>
          </p:cNvSpPr>
          <p:nvPr>
            <p:ph type="sldNum" sz="quarter" idx="12"/>
          </p:nvPr>
        </p:nvSpPr>
        <p:spPr>
          <a:xfrm>
            <a:off x="6553200" y="6245225"/>
            <a:ext cx="2133600" cy="476250"/>
          </a:xfrm>
          <a:ln/>
        </p:spPr>
        <p:txBody>
          <a:bodyPr/>
          <a:lstStyle>
            <a:lvl1pPr>
              <a:defRPr/>
            </a:lvl1pPr>
          </a:lstStyle>
          <a:p>
            <a:pPr>
              <a:defRPr/>
            </a:pPr>
            <a:fld id="{3227066C-25CD-4A3B-B69F-B91E783C25B3}" type="slidenum">
              <a:rPr lang="en-US"/>
              <a:pPr>
                <a:defRPr/>
              </a:pPr>
              <a:t>90</a:t>
            </a:fld>
            <a:endParaRPr lang="en-US"/>
          </a:p>
        </p:txBody>
      </p:sp>
      <p:pic>
        <p:nvPicPr>
          <p:cNvPr id="7" name="Picture 6" descr="0859.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36532" y="1600200"/>
            <a:ext cx="4275667" cy="3320404"/>
          </a:xfrm>
          <a:prstGeom prst="rect">
            <a:avLst/>
          </a:prstGeom>
        </p:spPr>
      </p:pic>
    </p:spTree>
    <p:extLst>
      <p:ext uri="{BB962C8B-B14F-4D97-AF65-F5344CB8AC3E}">
        <p14:creationId xmlns:p14="http://schemas.microsoft.com/office/powerpoint/2010/main" val="240057013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cs-CZ" sz="2800" b="0" i="0" u="none" strike="noStrike" baseline="0">
                <a:solidFill>
                  <a:srgbClr val="BA141A"/>
                </a:solidFill>
                <a:latin typeface="Segoe"/>
                <a:ea typeface="ＭＳ ゴシック"/>
              </a:rPr>
              <a:t>Step by Step: Adjust Page Margins and Change Page Orientation for Forms and Reports</a:t>
            </a:r>
          </a:p>
        </p:txBody>
      </p:sp>
      <p:sp>
        <p:nvSpPr>
          <p:cNvPr id="3" name="Text Placeholder 2"/>
          <p:cNvSpPr>
            <a:spLocks noGrp="1"/>
          </p:cNvSpPr>
          <p:nvPr>
            <p:ph type="body" idx="1"/>
          </p:nvPr>
        </p:nvSpPr>
        <p:spPr/>
        <p:txBody>
          <a:bodyPr/>
          <a:lstStyle/>
          <a:p>
            <a:pPr lvl="1" rtl="0">
              <a:buFont typeface="+mj-lt"/>
              <a:buAutoNum type="arabicPeriod" startAt="8"/>
            </a:pPr>
            <a:r>
              <a:rPr lang="cs-CZ" b="0" i="0" u="none" strike="noStrike" baseline="0">
                <a:solidFill>
                  <a:srgbClr val="000000"/>
                </a:solidFill>
                <a:latin typeface="Segoe"/>
                <a:ea typeface="ＭＳ ゴシック"/>
              </a:rPr>
              <a:t>On the PRINT PREVIEW tab, in the Page Size group, click the </a:t>
            </a:r>
            <a:r>
              <a:rPr lang="cs-CZ" b="1" i="0" u="none" strike="noStrike" baseline="0">
                <a:solidFill>
                  <a:srgbClr val="000000"/>
                </a:solidFill>
                <a:latin typeface="Segoe"/>
                <a:ea typeface="ＭＳ ゴシック"/>
              </a:rPr>
              <a:t>Margins </a:t>
            </a:r>
            <a:r>
              <a:rPr lang="cs-CZ" b="0" i="0" u="none" strike="noStrike" baseline="0">
                <a:solidFill>
                  <a:srgbClr val="000000"/>
                </a:solidFill>
                <a:latin typeface="Segoe"/>
                <a:ea typeface="ＭＳ ゴシック"/>
              </a:rPr>
              <a:t>button and select</a:t>
            </a:r>
            <a:r>
              <a:rPr lang="cs-CZ" b="1" i="0" u="none" strike="noStrike" baseline="0">
                <a:solidFill>
                  <a:srgbClr val="000000"/>
                </a:solidFill>
                <a:latin typeface="Segoe"/>
                <a:ea typeface="ＭＳ ゴシック"/>
              </a:rPr>
              <a:t> Narrow </a:t>
            </a:r>
            <a:r>
              <a:rPr lang="cs-CZ" b="0" i="0" u="none" strike="noStrike" baseline="0">
                <a:solidFill>
                  <a:srgbClr val="000000"/>
                </a:solidFill>
                <a:latin typeface="Segoe"/>
                <a:ea typeface="ＭＳ ゴシック"/>
              </a:rPr>
              <a:t>from the menu that appears. The Price field header and data are now completely visible.</a:t>
            </a:r>
          </a:p>
          <a:p>
            <a:pPr lvl="1" rtl="0">
              <a:buAutoNum type="arabicPeriod" startAt="8"/>
            </a:pPr>
            <a:r>
              <a:rPr lang="cs-CZ" b="0" i="0" u="none" strike="noStrike" baseline="0">
                <a:solidFill>
                  <a:srgbClr val="000000"/>
                </a:solidFill>
                <a:latin typeface="Segoe"/>
                <a:ea typeface="ＭＳ ゴシック"/>
              </a:rPr>
              <a:t>On the PRINT PREVIEW tab, click the </a:t>
            </a:r>
            <a:r>
              <a:rPr lang="cs-CZ" b="1" i="0" u="none" strike="noStrike" baseline="0">
                <a:solidFill>
                  <a:srgbClr val="000000"/>
                </a:solidFill>
                <a:latin typeface="Segoe"/>
                <a:ea typeface="ＭＳ ゴシック"/>
              </a:rPr>
              <a:t>Close Print Preview </a:t>
            </a:r>
            <a:r>
              <a:rPr lang="cs-CZ" b="0" i="0" u="none" strike="noStrike" baseline="0">
                <a:solidFill>
                  <a:srgbClr val="000000"/>
                </a:solidFill>
                <a:latin typeface="Segoe"/>
                <a:ea typeface="ＭＳ ゴシック"/>
              </a:rPr>
              <a:t>button to return to Report view.</a:t>
            </a:r>
          </a:p>
          <a:p>
            <a:pPr lvl="1" rtl="0">
              <a:buAutoNum type="arabicPeriod" startAt="8"/>
            </a:pPr>
            <a:r>
              <a:rPr lang="cs-CZ" b="1" i="0" u="none" strike="noStrike" baseline="0">
                <a:solidFill>
                  <a:srgbClr val="000000"/>
                </a:solidFill>
                <a:latin typeface="Segoe"/>
                <a:ea typeface="ＭＳ ゴシック"/>
              </a:rPr>
              <a:t>CLOSE </a:t>
            </a:r>
            <a:r>
              <a:rPr lang="cs-CZ" b="0" i="0" u="none" strike="noStrike" baseline="0">
                <a:solidFill>
                  <a:srgbClr val="000000"/>
                </a:solidFill>
                <a:latin typeface="Segoe"/>
                <a:ea typeface="ＭＳ ゴシック"/>
              </a:rPr>
              <a:t>the report.</a:t>
            </a:r>
          </a:p>
          <a:p>
            <a:pPr lvl="0" rtl="0"/>
            <a:r>
              <a:rPr lang="cs-CZ" b="1" i="0" u="none" strike="noStrike" baseline="0">
                <a:solidFill>
                  <a:srgbClr val="000000"/>
                </a:solidFill>
                <a:latin typeface="Segoe"/>
                <a:ea typeface="ＭＳ ゴシック"/>
              </a:rPr>
              <a:t>CLOSE </a:t>
            </a:r>
            <a:r>
              <a:rPr lang="cs-CZ" b="0" i="0" u="none" strike="noStrike" baseline="0">
                <a:solidFill>
                  <a:srgbClr val="000000"/>
                </a:solidFill>
                <a:latin typeface="Segoe"/>
                <a:ea typeface="ＭＳ ゴシック"/>
              </a:rPr>
              <a:t>the database.</a:t>
            </a:r>
          </a:p>
        </p:txBody>
      </p:sp>
      <p:sp>
        <p:nvSpPr>
          <p:cNvPr id="4" name="Rectangle 4"/>
          <p:cNvSpPr>
            <a:spLocks noGrp="1" noChangeArrowheads="1"/>
          </p:cNvSpPr>
          <p:nvPr>
            <p:ph type="dt" sz="half" idx="10"/>
          </p:nvPr>
        </p:nvSpPr>
        <p:spPr>
          <a:xfrm>
            <a:off x="457200" y="6245225"/>
            <a:ext cx="2133600" cy="476250"/>
          </a:xfrm>
          <a:ln/>
        </p:spPr>
        <p:txBody>
          <a:bodyPr/>
          <a:lstStyle>
            <a:lvl1pPr>
              <a:defRPr/>
            </a:lvl1pPr>
          </a:lstStyle>
          <a:p>
            <a:pPr>
              <a:defRPr/>
            </a:pPr>
            <a:r>
              <a:rPr lang="en-US"/>
              <a:t>© 2014, John Wiley &amp; Sons, Inc.</a:t>
            </a:r>
          </a:p>
        </p:txBody>
      </p:sp>
      <p:sp>
        <p:nvSpPr>
          <p:cNvPr id="5" name="Rectangle 5"/>
          <p:cNvSpPr>
            <a:spLocks noGrp="1" noChangeArrowheads="1"/>
          </p:cNvSpPr>
          <p:nvPr>
            <p:ph type="ftr" sz="quarter" idx="11"/>
          </p:nvPr>
        </p:nvSpPr>
        <p:spPr>
          <a:xfrm>
            <a:off x="2629403" y="6245225"/>
            <a:ext cx="3885191" cy="476250"/>
          </a:xfrm>
          <a:ln/>
        </p:spPr>
        <p:txBody>
          <a:bodyPr/>
          <a:lstStyle>
            <a:lvl1pPr>
              <a:defRPr/>
            </a:lvl1pPr>
          </a:lstStyle>
          <a:p>
            <a:pPr>
              <a:defRPr/>
            </a:pPr>
            <a:r>
              <a:rPr lang="en-US"/>
              <a:t>Microsoft Official Academic Course, Microsoft Access 2013</a:t>
            </a:r>
            <a:endParaRPr lang="en-US" dirty="0"/>
          </a:p>
        </p:txBody>
      </p:sp>
      <p:sp>
        <p:nvSpPr>
          <p:cNvPr id="6" name="Rectangle 6"/>
          <p:cNvSpPr>
            <a:spLocks noGrp="1" noChangeArrowheads="1"/>
          </p:cNvSpPr>
          <p:nvPr>
            <p:ph type="sldNum" sz="quarter" idx="12"/>
          </p:nvPr>
        </p:nvSpPr>
        <p:spPr>
          <a:xfrm>
            <a:off x="6553200" y="6245225"/>
            <a:ext cx="2133600" cy="476250"/>
          </a:xfrm>
          <a:ln/>
        </p:spPr>
        <p:txBody>
          <a:bodyPr/>
          <a:lstStyle>
            <a:lvl1pPr>
              <a:defRPr/>
            </a:lvl1pPr>
          </a:lstStyle>
          <a:p>
            <a:pPr>
              <a:defRPr/>
            </a:pPr>
            <a:fld id="{3227066C-25CD-4A3B-B69F-B91E783C25B3}" type="slidenum">
              <a:rPr lang="en-US"/>
              <a:pPr>
                <a:defRPr/>
              </a:pPr>
              <a:t>91</a:t>
            </a:fld>
            <a:endParaRPr lang="en-US"/>
          </a:p>
        </p:txBody>
      </p:sp>
    </p:spTree>
    <p:extLst>
      <p:ext uri="{BB962C8B-B14F-4D97-AF65-F5344CB8AC3E}">
        <p14:creationId xmlns:p14="http://schemas.microsoft.com/office/powerpoint/2010/main" val="53231266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cs-CZ" b="0" i="0" u="none" strike="noStrike" baseline="0">
                <a:solidFill>
                  <a:srgbClr val="BA141A"/>
                </a:solidFill>
                <a:latin typeface="Segoe"/>
                <a:ea typeface="ＭＳ ゴシック"/>
              </a:rPr>
              <a:t>Skill Summary</a:t>
            </a:r>
            <a:endParaRPr lang="cs-CZ" b="0" i="0" u="none" strike="noStrike" baseline="0">
              <a:solidFill>
                <a:srgbClr val="BA141A"/>
              </a:solidFill>
              <a:latin typeface="Times New Roman"/>
              <a:ea typeface="ＭＳ ゴシック"/>
            </a:endParaRPr>
          </a:p>
        </p:txBody>
      </p:sp>
      <p:sp>
        <p:nvSpPr>
          <p:cNvPr id="4" name="Rectangle 4"/>
          <p:cNvSpPr>
            <a:spLocks noGrp="1" noChangeArrowheads="1"/>
          </p:cNvSpPr>
          <p:nvPr>
            <p:ph type="dt" sz="half" idx="10"/>
          </p:nvPr>
        </p:nvSpPr>
        <p:spPr>
          <a:xfrm>
            <a:off x="457200" y="6245225"/>
            <a:ext cx="2133600" cy="476250"/>
          </a:xfrm>
          <a:ln/>
        </p:spPr>
        <p:txBody>
          <a:bodyPr/>
          <a:lstStyle>
            <a:lvl1pPr>
              <a:defRPr/>
            </a:lvl1pPr>
          </a:lstStyle>
          <a:p>
            <a:pPr>
              <a:defRPr/>
            </a:pPr>
            <a:r>
              <a:rPr lang="en-US"/>
              <a:t>© 2014, John Wiley &amp; Sons, Inc.</a:t>
            </a:r>
          </a:p>
        </p:txBody>
      </p:sp>
      <p:sp>
        <p:nvSpPr>
          <p:cNvPr id="5" name="Rectangle 5"/>
          <p:cNvSpPr>
            <a:spLocks noGrp="1" noChangeArrowheads="1"/>
          </p:cNvSpPr>
          <p:nvPr>
            <p:ph type="ftr" sz="quarter" idx="11"/>
          </p:nvPr>
        </p:nvSpPr>
        <p:spPr>
          <a:xfrm>
            <a:off x="2629403" y="6245225"/>
            <a:ext cx="3885191" cy="476250"/>
          </a:xfrm>
          <a:ln/>
        </p:spPr>
        <p:txBody>
          <a:bodyPr/>
          <a:lstStyle>
            <a:lvl1pPr>
              <a:defRPr/>
            </a:lvl1pPr>
          </a:lstStyle>
          <a:p>
            <a:pPr>
              <a:defRPr/>
            </a:pPr>
            <a:r>
              <a:rPr lang="en-US"/>
              <a:t>Microsoft Official Academic Course, Microsoft Access 2013</a:t>
            </a:r>
            <a:endParaRPr lang="en-US" dirty="0"/>
          </a:p>
        </p:txBody>
      </p:sp>
      <p:sp>
        <p:nvSpPr>
          <p:cNvPr id="6" name="Rectangle 6"/>
          <p:cNvSpPr>
            <a:spLocks noGrp="1" noChangeArrowheads="1"/>
          </p:cNvSpPr>
          <p:nvPr>
            <p:ph type="sldNum" sz="quarter" idx="12"/>
          </p:nvPr>
        </p:nvSpPr>
        <p:spPr>
          <a:xfrm>
            <a:off x="6553200" y="6245225"/>
            <a:ext cx="2133600" cy="476250"/>
          </a:xfrm>
          <a:ln/>
        </p:spPr>
        <p:txBody>
          <a:bodyPr/>
          <a:lstStyle>
            <a:lvl1pPr>
              <a:defRPr/>
            </a:lvl1pPr>
          </a:lstStyle>
          <a:p>
            <a:pPr>
              <a:defRPr/>
            </a:pPr>
            <a:fld id="{3227066C-25CD-4A3B-B69F-B91E783C25B3}" type="slidenum">
              <a:rPr lang="en-US"/>
              <a:pPr>
                <a:defRPr/>
              </a:pPr>
              <a:t>92</a:t>
            </a:fld>
            <a:endParaRPr lang="en-US"/>
          </a:p>
        </p:txBody>
      </p:sp>
      <p:pic>
        <p:nvPicPr>
          <p:cNvPr id="7" name="Picture 6" descr="080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32465" y="1524000"/>
            <a:ext cx="6036733" cy="4681026"/>
          </a:xfrm>
          <a:prstGeom prst="rect">
            <a:avLst/>
          </a:prstGeom>
        </p:spPr>
      </p:pic>
    </p:spTree>
    <p:extLst>
      <p:ext uri="{BB962C8B-B14F-4D97-AF65-F5344CB8AC3E}">
        <p14:creationId xmlns:p14="http://schemas.microsoft.com/office/powerpoint/2010/main" val="1251384557"/>
      </p:ext>
    </p:extLst>
  </p:cSld>
  <p:clrMapOvr>
    <a:masterClrMapping/>
  </p:clrMapOvr>
</p:sld>
</file>

<file path=ppt/theme/theme1.xml><?xml version="1.0" encoding="utf-8"?>
<a:theme xmlns:a="http://schemas.openxmlformats.org/drawingml/2006/main" name="template">
  <a:themeElements>
    <a:clrScheme name="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ustom Design">
      <a:majorFont>
        <a:latin typeface="Franklin Gothic Medium"/>
        <a:ea typeface=""/>
        <a:cs typeface=""/>
      </a:majorFont>
      <a:minorFont>
        <a:latin typeface="Franklin Gothic Book"/>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ustom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ustom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ustom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ustom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ustom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ustom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ustom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ustom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ustom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ustom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ustom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template</Template>
  <TotalTime>4</TotalTime>
  <Words>8324</Words>
  <Application>Microsoft Office PowerPoint</Application>
  <PresentationFormat>On-screen Show (4:3)</PresentationFormat>
  <Paragraphs>632</Paragraphs>
  <Slides>92</Slides>
  <Notes>14</Notes>
  <HiddenSlides>0</HiddenSlides>
  <MMClips>0</MMClips>
  <ScaleCrop>false</ScaleCrop>
  <HeadingPairs>
    <vt:vector size="6" baseType="variant">
      <vt:variant>
        <vt:lpstr>Fonts Used</vt:lpstr>
      </vt:variant>
      <vt:variant>
        <vt:i4>17</vt:i4>
      </vt:variant>
      <vt:variant>
        <vt:lpstr>Theme</vt:lpstr>
      </vt:variant>
      <vt:variant>
        <vt:i4>1</vt:i4>
      </vt:variant>
      <vt:variant>
        <vt:lpstr>Slide Titles</vt:lpstr>
      </vt:variant>
      <vt:variant>
        <vt:i4>92</vt:i4>
      </vt:variant>
    </vt:vector>
  </HeadingPairs>
  <TitlesOfParts>
    <vt:vector size="110" baseType="lpstr">
      <vt:lpstr>ＭＳ ゴシック</vt:lpstr>
      <vt:lpstr>AGaramond-RegularSC</vt:lpstr>
      <vt:lpstr>Arial</vt:lpstr>
      <vt:lpstr>Calibri</vt:lpstr>
      <vt:lpstr>Franklin Gothic Book</vt:lpstr>
      <vt:lpstr>Franklin Gothic Medium</vt:lpstr>
      <vt:lpstr>Frutiger-Bold</vt:lpstr>
      <vt:lpstr>Frutiger-Cn</vt:lpstr>
      <vt:lpstr>Segoe</vt:lpstr>
      <vt:lpstr>Segoe UI</vt:lpstr>
      <vt:lpstr>Segoe UI Light</vt:lpstr>
      <vt:lpstr>Segoe UI Semibold</vt:lpstr>
      <vt:lpstr>Segoe UI Semilight</vt:lpstr>
      <vt:lpstr>Times New Roman</vt:lpstr>
      <vt:lpstr>Univers-BlackExt</vt:lpstr>
      <vt:lpstr>Univers-BoldExtObl</vt:lpstr>
      <vt:lpstr>Univers-Light</vt:lpstr>
      <vt:lpstr>template</vt:lpstr>
      <vt:lpstr>Use Controls in Reports and Forms</vt:lpstr>
      <vt:lpstr>Objectives</vt:lpstr>
      <vt:lpstr>Step by Step: Add Unbound Controls</vt:lpstr>
      <vt:lpstr>Step by Step: Add Unbound Controls</vt:lpstr>
      <vt:lpstr>Step by Step: Add Unbound Controls</vt:lpstr>
      <vt:lpstr>Step by Step: Add Unbound Controls</vt:lpstr>
      <vt:lpstr>Step by Step: Add Unbound Controls</vt:lpstr>
      <vt:lpstr>Step by Step: Add Unbound Controls</vt:lpstr>
      <vt:lpstr>Step by Step: Add a Bound Control to a Report</vt:lpstr>
      <vt:lpstr>Step by Step: Add a Bound Control to a Report</vt:lpstr>
      <vt:lpstr>Step by Step: Add a Bound Control to a Report</vt:lpstr>
      <vt:lpstr>Step by Step: Add a Bound Control to a Report</vt:lpstr>
      <vt:lpstr>Step by Step: Add a Bound Control to a Report</vt:lpstr>
      <vt:lpstr>Step by Step: Add a Bound Control to a Report</vt:lpstr>
      <vt:lpstr>Step by Step: Add a Bound Control to a Report</vt:lpstr>
      <vt:lpstr>Step by Step: Add a Bound Control to a Report</vt:lpstr>
      <vt:lpstr>Step by Step: Add a Bound Control to a Report</vt:lpstr>
      <vt:lpstr>Step by Step: Add a Calculated Control</vt:lpstr>
      <vt:lpstr>Step by Step: Add a Calculated Control</vt:lpstr>
      <vt:lpstr>Step by Step: Add a Calculated Control</vt:lpstr>
      <vt:lpstr>Step by Step: Add a Calculated Control</vt:lpstr>
      <vt:lpstr>Step by Step: Add a Calculated Control</vt:lpstr>
      <vt:lpstr>Step by Step: Add a Calculated Control</vt:lpstr>
      <vt:lpstr>Step by Step: Use the Control Wizard</vt:lpstr>
      <vt:lpstr>Step by Step: Use the Control Wizard</vt:lpstr>
      <vt:lpstr>Step by Step: Use the Control Wizard</vt:lpstr>
      <vt:lpstr>Step by Step: Use the Control Wizard</vt:lpstr>
      <vt:lpstr>Step by Step: Use the Control Wizard</vt:lpstr>
      <vt:lpstr>Step by Step: Use the Control Wizard</vt:lpstr>
      <vt:lpstr>Step by Step: Use the Control Wizard</vt:lpstr>
      <vt:lpstr>Step by Step: Use the Control Wizard</vt:lpstr>
      <vt:lpstr>Step by Step: Use the Control Wizard to Add Button Controls</vt:lpstr>
      <vt:lpstr>Step by Step: Use the Control Wizard to Add Button Controls</vt:lpstr>
      <vt:lpstr>Step by Step: Use the Control Wizard to Add Button Controls</vt:lpstr>
      <vt:lpstr>Step by Step: Use the Control Wizard to Add Button Controls</vt:lpstr>
      <vt:lpstr>Step by Step: Use the Control Wizard to Add Button Controls</vt:lpstr>
      <vt:lpstr>Step by Step: Use the Control Wizard to Add Button Controls</vt:lpstr>
      <vt:lpstr>Step by Step: Use the Control Wizard to Add Button Controls</vt:lpstr>
      <vt:lpstr>Step by Step: Use the Control Wizard to Add Button Controls</vt:lpstr>
      <vt:lpstr>Step by Step: Define Control Tab Order</vt:lpstr>
      <vt:lpstr>Step by Step: Define Control Tab Order</vt:lpstr>
      <vt:lpstr>Step by Step: Define Control Tab Order</vt:lpstr>
      <vt:lpstr>Step by Step: Define Control Tab Order</vt:lpstr>
      <vt:lpstr>Step by Step: Define Control Tab Order</vt:lpstr>
      <vt:lpstr>Step by Step: Format Controls on a Report</vt:lpstr>
      <vt:lpstr>Step by Step: Format Controls on a Report</vt:lpstr>
      <vt:lpstr>Step by Step: Format Controls on a Report</vt:lpstr>
      <vt:lpstr>Step by Step: Format Controls on a Report</vt:lpstr>
      <vt:lpstr>Step by Step: Format Controls on a Report</vt:lpstr>
      <vt:lpstr>Step by Step: Format the Controls on a Form</vt:lpstr>
      <vt:lpstr>Step by Step: Format the Controls on a Form</vt:lpstr>
      <vt:lpstr>Step by Step: Format the Controls on a Form</vt:lpstr>
      <vt:lpstr>Step by Step: Format the Controls on a Form</vt:lpstr>
      <vt:lpstr>Step by Step: Create Conditional Formatting</vt:lpstr>
      <vt:lpstr>Step by Step: Create Conditional Formatting</vt:lpstr>
      <vt:lpstr>Step by Step: Create Conditional Formatting</vt:lpstr>
      <vt:lpstr>Step by Step: Arrange Control Layout</vt:lpstr>
      <vt:lpstr>Step by Step: Arrange Control Layout</vt:lpstr>
      <vt:lpstr>Step by Step: Arrange Control Layout</vt:lpstr>
      <vt:lpstr>Step by Step: Arrange Control Layout</vt:lpstr>
      <vt:lpstr>Step by Step: Arrange Control Layout</vt:lpstr>
      <vt:lpstr>Step by Step: Add, Move, and Remove a Control from a Layout</vt:lpstr>
      <vt:lpstr>Step by Step: Add, Move, and Remove a Control from a Layout</vt:lpstr>
      <vt:lpstr>Step by Step: Add, Move, and Remove a Control from a Layout</vt:lpstr>
      <vt:lpstr>Step by Step: Add, Move, and Remove a Control from a Layout</vt:lpstr>
      <vt:lpstr>Step by Step: Add, Move, and Remove a Control from a Layout</vt:lpstr>
      <vt:lpstr>Step by Step: Add, Move, and Remove a Control from a Layout</vt:lpstr>
      <vt:lpstr>Step by Step: Add, Move, and Remove a Control from a Layout</vt:lpstr>
      <vt:lpstr>Step by Step: Arrange and Anchor Controls within a Layout</vt:lpstr>
      <vt:lpstr>Step by Step: Arrange and Anchor Controls within a Layout</vt:lpstr>
      <vt:lpstr>Step by Step: Arrange and Anchor Controls within a Layout</vt:lpstr>
      <vt:lpstr>Step by Step: Arrange and Anchor Controls within a Layout</vt:lpstr>
      <vt:lpstr>Step by Step: Arrange and Anchor Controls within a Layout</vt:lpstr>
      <vt:lpstr>Step by Step: Arrange and Anchor Controls within a Layout</vt:lpstr>
      <vt:lpstr>Step by Step: Arrange and Anchor Controls within a Layout</vt:lpstr>
      <vt:lpstr>Step by Step: Arrange and Anchor Controls within a Layout</vt:lpstr>
      <vt:lpstr>Step by Step: Arrange Control Alignment, Size, and Position</vt:lpstr>
      <vt:lpstr>Step by Step: Arrange Control Alignment, Size, and Position</vt:lpstr>
      <vt:lpstr>Step by Step: Arrange Control Alignment, Size, and Position</vt:lpstr>
      <vt:lpstr>Step by Step: Arrange Control Alignment, Size, and Position</vt:lpstr>
      <vt:lpstr>Step by Step: Arrange Control Alignment, Size, and Position</vt:lpstr>
      <vt:lpstr>Step by Step: Arrange Control Alignment, Size, and Position</vt:lpstr>
      <vt:lpstr>Step by Step: Arrange Control Alignment, Size, and Position</vt:lpstr>
      <vt:lpstr>Step by Step: Arrange Control Alignment, Size, and Position</vt:lpstr>
      <vt:lpstr>Step by Step: Arrange Control Alignment, Size, and Position</vt:lpstr>
      <vt:lpstr>Step by Step: Adjust Page Margins and Change Page Orientation for Forms and Reports</vt:lpstr>
      <vt:lpstr>Step by Step: Adjust Page Margins and Change Page Orientation for Forms and Reports</vt:lpstr>
      <vt:lpstr>Step by Step: Adjust Page Margins and Change Page Orientation for Forms and Reports</vt:lpstr>
      <vt:lpstr>Step by Step: Adjust Page Margins and Change Page Orientation for Forms and Reports</vt:lpstr>
      <vt:lpstr>Step by Step: Adjust Page Margins and Change Page Orientation for Forms and Reports</vt:lpstr>
      <vt:lpstr>Step by Step: Adjust Page Margins and Change Page Orientation for Forms and Reports</vt:lpstr>
      <vt:lpstr>Skill 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Overview</dc:title>
  <dc:creator>Box Twelve Communications, Inc.</dc:creator>
  <cp:lastModifiedBy>Shawn White (Waypoint Ventures LLC)</cp:lastModifiedBy>
  <cp:revision>357</cp:revision>
  <dcterms:created xsi:type="dcterms:W3CDTF">2011-08-08T12:10:51Z</dcterms:created>
  <dcterms:modified xsi:type="dcterms:W3CDTF">2016-04-08T18:07:37Z</dcterms:modified>
</cp:coreProperties>
</file>